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96" r:id="rId9"/>
    <p:sldId id="297" r:id="rId10"/>
    <p:sldId id="306" r:id="rId11"/>
    <p:sldId id="262" r:id="rId12"/>
    <p:sldId id="295" r:id="rId13"/>
    <p:sldId id="264" r:id="rId14"/>
    <p:sldId id="265" r:id="rId15"/>
    <p:sldId id="266" r:id="rId16"/>
    <p:sldId id="267" r:id="rId17"/>
    <p:sldId id="268" r:id="rId18"/>
    <p:sldId id="298" r:id="rId19"/>
    <p:sldId id="300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302" r:id="rId28"/>
    <p:sldId id="276" r:id="rId29"/>
    <p:sldId id="303" r:id="rId30"/>
    <p:sldId id="304" r:id="rId31"/>
    <p:sldId id="277" r:id="rId32"/>
    <p:sldId id="278" r:id="rId33"/>
    <p:sldId id="307" r:id="rId34"/>
    <p:sldId id="279" r:id="rId35"/>
    <p:sldId id="280" r:id="rId36"/>
    <p:sldId id="281" r:id="rId37"/>
    <p:sldId id="282" r:id="rId38"/>
    <p:sldId id="283" r:id="rId39"/>
    <p:sldId id="285" r:id="rId40"/>
    <p:sldId id="286" r:id="rId41"/>
    <p:sldId id="287" r:id="rId42"/>
    <p:sldId id="288" r:id="rId43"/>
    <p:sldId id="289" r:id="rId44"/>
    <p:sldId id="290" r:id="rId45"/>
    <p:sldId id="294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9022" autoAdjust="0"/>
  </p:normalViewPr>
  <p:slideViewPr>
    <p:cSldViewPr>
      <p:cViewPr>
        <p:scale>
          <a:sx n="100" d="100"/>
          <a:sy n="100" d="100"/>
        </p:scale>
        <p:origin x="-294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93E0-73EA-49C3-BDA3-BA504E7BA2D6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61962-26E1-45FF-B8BF-C37C8F487D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61962-26E1-45FF-B8BF-C37C8F487DA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61962-26E1-45FF-B8BF-C37C8F487DA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61962-26E1-45FF-B8BF-C37C8F487DA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61962-26E1-45FF-B8BF-C37C8F487DA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10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6.png"/><Relationship Id="rId7" Type="http://schemas.openxmlformats.org/officeDocument/2006/relationships/image" Target="../media/image22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2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480" y="500042"/>
            <a:ext cx="55419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smtClean="0"/>
              <a:t>회의실 예약 시스템</a:t>
            </a:r>
            <a:endParaRPr lang="en-US" altLang="ko-KR" sz="4800" b="1" dirty="0" smtClean="0"/>
          </a:p>
          <a:p>
            <a:pPr algn="ctr"/>
            <a:r>
              <a:rPr lang="ko-KR" altLang="en-US" sz="4800" b="1" dirty="0" smtClean="0"/>
              <a:t>구현 프로젝트</a:t>
            </a:r>
            <a:endParaRPr lang="en-US" altLang="ko-KR" sz="4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500166" y="2285992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스프링 프레임워크 환경의 예약 시스템 및 게시판 기능 구현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26690" y="465539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제작 기간 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2.5</a:t>
            </a:r>
            <a:r>
              <a:rPr lang="ko-KR" altLang="en-US" dirty="0" smtClean="0"/>
              <a:t>주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26690" y="521990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제작 인원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명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04248" y="5805264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제출자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이승민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2648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 r="10000"/>
          <a:stretch>
            <a:fillRect/>
          </a:stretch>
        </p:blipFill>
        <p:spPr bwMode="auto">
          <a:xfrm>
            <a:off x="2500298" y="1317306"/>
            <a:ext cx="3857652" cy="4111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그룹 4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-29"/>
              <a:ext cx="7378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관리자 예약 동작 요약</a:t>
              </a:r>
              <a:endParaRPr lang="ko-KR" altLang="en-US" sz="2800" dirty="0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4286248" y="3714752"/>
            <a:ext cx="4253087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시간이 붉은색 음영일 경우 이미 다른 예약이 존재하는 상태로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해당 시간대에는 예약 불가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71802" y="5000636"/>
            <a:ext cx="2000264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43174" y="785794"/>
            <a:ext cx="342902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7. </a:t>
            </a:r>
            <a:r>
              <a:rPr lang="ko-KR" altLang="en-US" sz="1050" b="1" dirty="0" smtClean="0"/>
              <a:t>예약자 선택 후 예약 사유 입력 및 예약 시간을 선택 하여 예약 등록</a:t>
            </a:r>
            <a:endParaRPr lang="ko-KR" altLang="en-US" sz="105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4286256"/>
            <a:ext cx="36576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연결선 12"/>
          <p:cNvCxnSpPr/>
          <p:nvPr/>
        </p:nvCxnSpPr>
        <p:spPr>
          <a:xfrm flipV="1">
            <a:off x="4000496" y="4714884"/>
            <a:ext cx="571504" cy="28575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8575" y="714356"/>
            <a:ext cx="4214810" cy="6000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286248" y="714356"/>
            <a:ext cx="4811572" cy="6000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-29"/>
              <a:ext cx="5689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관리자 예약</a:t>
              </a:r>
              <a:endParaRPr lang="ko-KR" altLang="en-US" sz="2800" dirty="0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 r="4412"/>
          <a:stretch>
            <a:fillRect/>
          </a:stretch>
        </p:blipFill>
        <p:spPr bwMode="auto">
          <a:xfrm>
            <a:off x="4500562" y="1137032"/>
            <a:ext cx="4000528" cy="443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14282" y="785794"/>
            <a:ext cx="4000528" cy="15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 smtClean="0"/>
              <a:t>○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관리자 예약</a:t>
            </a:r>
            <a:endParaRPr lang="en-US" altLang="ko-KR" sz="1200" b="1" dirty="0" smtClean="0"/>
          </a:p>
          <a:p>
            <a:pPr marL="228600" indent="-228600">
              <a:lnSpc>
                <a:spcPct val="150000"/>
              </a:lnSpc>
            </a:pPr>
            <a:r>
              <a:rPr lang="en-US" altLang="ko-KR" sz="1050" dirty="0" smtClean="0"/>
              <a:t>- </a:t>
            </a:r>
            <a:r>
              <a:rPr lang="ko-KR" altLang="en-US" sz="1050" dirty="0" smtClean="0"/>
              <a:t>관리자는 로그인 후 사용자의 예약을 대리로 진행 가능</a:t>
            </a:r>
            <a:endParaRPr lang="en-US" altLang="ko-KR" sz="1050" dirty="0" smtClean="0"/>
          </a:p>
          <a:p>
            <a:pPr marL="228600" indent="-228600">
              <a:lnSpc>
                <a:spcPct val="150000"/>
              </a:lnSpc>
            </a:pPr>
            <a:r>
              <a:rPr lang="en-US" altLang="ko-KR" sz="1050" dirty="0" smtClean="0"/>
              <a:t>- </a:t>
            </a:r>
            <a:r>
              <a:rPr lang="ko-KR" altLang="en-US" sz="1050" dirty="0" smtClean="0"/>
              <a:t>달력을 통해 예약일자를 선택하고 체크박스를 통해 </a:t>
            </a:r>
            <a:endParaRPr lang="en-US" altLang="ko-KR" sz="1050" dirty="0" smtClean="0"/>
          </a:p>
          <a:p>
            <a:pPr marL="228600" indent="-228600">
              <a:lnSpc>
                <a:spcPct val="150000"/>
              </a:lnSpc>
            </a:pPr>
            <a:r>
              <a:rPr lang="en-US" altLang="ko-KR" sz="1050" dirty="0" smtClean="0"/>
              <a:t>	</a:t>
            </a:r>
            <a:r>
              <a:rPr lang="ko-KR" altLang="en-US" sz="1050" dirty="0" smtClean="0"/>
              <a:t>예약 시간대를 선택 할 수 있도록 구현</a:t>
            </a:r>
            <a:endParaRPr lang="en-US" altLang="ko-KR" sz="1050" dirty="0" smtClean="0"/>
          </a:p>
          <a:p>
            <a:pPr marL="228600" indent="-228600">
              <a:lnSpc>
                <a:spcPct val="150000"/>
              </a:lnSpc>
            </a:pPr>
            <a:r>
              <a:rPr lang="en-US" altLang="ko-KR" sz="1050" dirty="0" smtClean="0"/>
              <a:t>- </a:t>
            </a:r>
            <a:r>
              <a:rPr lang="ko-KR" altLang="en-US" sz="1050" dirty="0" smtClean="0"/>
              <a:t>관리자 예약 후 및 상단 관리자 메뉴 클릭 시 관리자 예약 페이지로 이동</a:t>
            </a:r>
            <a:endParaRPr lang="en-US" altLang="ko-KR" sz="1050" dirty="0" smtClean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1620396"/>
            <a:ext cx="1643074" cy="3363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2028211"/>
            <a:ext cx="2557465" cy="5435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357686" y="798924"/>
            <a:ext cx="428628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예약 시 달력 폼은 상단 버튼을 통해 선택 예약 월을 변경 가능 하며 </a:t>
            </a:r>
            <a:r>
              <a:rPr lang="en-US" altLang="ko-KR" sz="1050" b="1" dirty="0" smtClean="0"/>
              <a:t>TODAY </a:t>
            </a:r>
            <a:r>
              <a:rPr lang="ko-KR" altLang="en-US" sz="1050" b="1" dirty="0" smtClean="0"/>
              <a:t>버튼 클릭 시 오늘 날짜가 해당되는 달로 이동</a:t>
            </a:r>
            <a:endParaRPr lang="ko-KR" altLang="en-US" sz="1050" b="1" dirty="0"/>
          </a:p>
        </p:txBody>
      </p:sp>
      <p:sp>
        <p:nvSpPr>
          <p:cNvPr id="15" name="직사각형 14"/>
          <p:cNvSpPr/>
          <p:nvPr/>
        </p:nvSpPr>
        <p:spPr>
          <a:xfrm>
            <a:off x="5929322" y="1313831"/>
            <a:ext cx="92869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43636" y="3000372"/>
            <a:ext cx="1000132" cy="571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2357430"/>
            <a:ext cx="4000528" cy="28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1" name="직선 연결선 30"/>
          <p:cNvCxnSpPr/>
          <p:nvPr/>
        </p:nvCxnSpPr>
        <p:spPr>
          <a:xfrm rot="5400000">
            <a:off x="5107785" y="4179099"/>
            <a:ext cx="2071702" cy="85725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00568" y="5500702"/>
            <a:ext cx="4786314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달력 폼을 통해 일자를 출력 시 각 일자들은 </a:t>
            </a:r>
            <a:r>
              <a:rPr lang="ko-KR" altLang="en-US" sz="1050" b="1" dirty="0" err="1" smtClean="0"/>
              <a:t>일자별</a:t>
            </a:r>
            <a:r>
              <a:rPr lang="ko-KR" altLang="en-US" sz="1050" b="1" dirty="0" smtClean="0"/>
              <a:t> 예약 현황에 대한 값을 가지고 있음</a:t>
            </a:r>
            <a:r>
              <a:rPr lang="en-US" altLang="ko-KR" sz="1050" b="1" dirty="0" smtClean="0"/>
              <a:t>(ex- 09</a:t>
            </a:r>
            <a:r>
              <a:rPr lang="ko-KR" altLang="en-US" sz="1050" b="1" dirty="0" smtClean="0"/>
              <a:t>월 </a:t>
            </a:r>
            <a:r>
              <a:rPr lang="en-US" altLang="ko-KR" sz="1050" b="1" dirty="0" smtClean="0"/>
              <a:t>29</a:t>
            </a:r>
            <a:r>
              <a:rPr lang="ko-KR" altLang="en-US" sz="1050" b="1" dirty="0" smtClean="0"/>
              <a:t>일 </a:t>
            </a:r>
            <a:r>
              <a:rPr lang="en-US" altLang="ko-KR" sz="1050" b="1" dirty="0" smtClean="0"/>
              <a:t>&gt; A(09:00~10:00), C(11:00~12:00) </a:t>
            </a:r>
            <a:r>
              <a:rPr lang="ko-KR" altLang="en-US" sz="1050" b="1" dirty="0" smtClean="0"/>
              <a:t>시간에 대한 예약이 이미 존재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각 일자들을 해당 일자가 예약 제한되어 있는지 여부 값을 가지고 있음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(3). </a:t>
            </a:r>
            <a:r>
              <a:rPr lang="ko-KR" altLang="en-US" sz="1050" b="1" dirty="0" smtClean="0"/>
              <a:t>각 일자들이 가진 값을 통해 사용자가 특정 일자 예약 시 예약이 불가한 시간대 및 예약이 불가한 일자에 예약 제한 가능 하도록 구현</a:t>
            </a:r>
            <a:endParaRPr lang="ko-KR" altLang="en-US" sz="105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142844" y="714356"/>
            <a:ext cx="8858311" cy="6000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8" y="1357298"/>
            <a:ext cx="16859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429124" y="2357430"/>
            <a:ext cx="4500594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050" b="1" dirty="0" smtClean="0"/>
              <a:t>관리자는 예약 폼의 달력을 통해 원하는 일자의 예약 일자 선택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예약 제한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예약 제한 해제 가능</a:t>
            </a:r>
            <a:endParaRPr lang="en-US" altLang="ko-KR" sz="1050" b="1" dirty="0" smtClean="0"/>
          </a:p>
          <a:p>
            <a:pPr>
              <a:buFontTx/>
              <a:buChar char="-"/>
            </a:pP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예약 제한 시 사용자가 예약 시 예약이 불가하도록 구현</a:t>
            </a:r>
            <a:endParaRPr lang="en-US" altLang="ko-KR" sz="1050" b="1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924" y="1304910"/>
            <a:ext cx="9906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429123" y="1071546"/>
            <a:ext cx="214314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관리자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: 19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일을 예약 제한 등록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00858" y="1090596"/>
            <a:ext cx="235742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사용자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: 19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일이 예약 불가 상태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3357562"/>
            <a:ext cx="3071834" cy="247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643438" y="5929330"/>
            <a:ext cx="428628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smtClean="0"/>
              <a:t>관리자가 </a:t>
            </a:r>
            <a:r>
              <a:rPr lang="ko-KR" altLang="en-US" sz="1050" b="1" dirty="0" smtClean="0"/>
              <a:t>원하는 일자의 예약 클릭 시 예약 폼의 예약일자에 날짜 값이 입력 됨</a:t>
            </a:r>
            <a:endParaRPr lang="en-US" altLang="ko-KR" sz="1050" b="1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286512" y="3429000"/>
            <a:ext cx="857256" cy="857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86579" y="3571876"/>
            <a:ext cx="78581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클릭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5400000">
            <a:off x="6179355" y="4464851"/>
            <a:ext cx="785818" cy="42862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43702" y="4714884"/>
            <a:ext cx="200026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날짜 값 입력 수동 입력 불가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/>
          <a:srcRect r="4412"/>
          <a:stretch>
            <a:fillRect/>
          </a:stretch>
        </p:blipFill>
        <p:spPr bwMode="auto">
          <a:xfrm>
            <a:off x="285720" y="1137032"/>
            <a:ext cx="4000528" cy="443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20" name="TextBox 19"/>
            <p:cNvSpPr txBox="1"/>
            <p:nvPr/>
          </p:nvSpPr>
          <p:spPr>
            <a:xfrm>
              <a:off x="179512" y="-29"/>
              <a:ext cx="5689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관리자 예약</a:t>
              </a:r>
              <a:endParaRPr lang="ko-KR" altLang="en-US" sz="2800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1928794" y="3429000"/>
            <a:ext cx="1000132" cy="571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2" idx="3"/>
          </p:cNvCxnSpPr>
          <p:nvPr/>
        </p:nvCxnSpPr>
        <p:spPr>
          <a:xfrm flipV="1">
            <a:off x="2928926" y="1928802"/>
            <a:ext cx="1571636" cy="178595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072198" y="5000636"/>
            <a:ext cx="57150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66644" y="3286124"/>
            <a:ext cx="9001156" cy="3429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844" y="714356"/>
            <a:ext cx="8858312" cy="2428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13655" t="17718" r="26602" b="30738"/>
          <a:stretch>
            <a:fillRect/>
          </a:stretch>
        </p:blipFill>
        <p:spPr bwMode="auto">
          <a:xfrm>
            <a:off x="857224" y="785794"/>
            <a:ext cx="250033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071538" y="928670"/>
            <a:ext cx="2214578" cy="20002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01416" y="2364216"/>
            <a:ext cx="45283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달력의 각 일자를 출력 시 일자 별 예약 제한 상태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이미 예약된 시간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이미 예약된 시간의 총 합을 </a:t>
            </a:r>
            <a:r>
              <a:rPr lang="en-US" altLang="ko-KR" sz="1050" b="1" dirty="0" smtClean="0"/>
              <a:t>DB</a:t>
            </a:r>
            <a:r>
              <a:rPr lang="ko-KR" altLang="en-US" sz="1050" b="1" dirty="0" smtClean="0"/>
              <a:t>를 통해 조회하여 출력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조회된 결과에 따라 예약 제한 상태이거나 총 예약 가능한 시간이 없다거나 날짜가 지나간 일자는 예약 불가로 보여주도록 구현</a:t>
            </a:r>
            <a:endParaRPr lang="en-US" altLang="ko-KR" sz="105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785794"/>
            <a:ext cx="4509168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직선 연결선 7"/>
          <p:cNvCxnSpPr/>
          <p:nvPr/>
        </p:nvCxnSpPr>
        <p:spPr>
          <a:xfrm>
            <a:off x="3357554" y="1714488"/>
            <a:ext cx="1214446" cy="158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6" y="1587634"/>
            <a:ext cx="2503362" cy="79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0039" y="3786190"/>
            <a:ext cx="448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3329" y="3362327"/>
            <a:ext cx="14382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4282" y="4286256"/>
            <a:ext cx="442022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직선 연결선 20"/>
          <p:cNvCxnSpPr/>
          <p:nvPr/>
        </p:nvCxnSpPr>
        <p:spPr>
          <a:xfrm>
            <a:off x="1357290" y="3571876"/>
            <a:ext cx="285752" cy="21431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42876" y="3714752"/>
            <a:ext cx="4643438" cy="500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2844" y="4286256"/>
            <a:ext cx="4572032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4282" y="5072074"/>
            <a:ext cx="2571768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86574" y="5857892"/>
            <a:ext cx="45283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각 일자의 예약 상태의 경우 별도의 클래스를 생성하여 조회하며 컨트롤러에 상태 값을 조회하는 서비스에 해당 일자의 상태 값 조회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err="1" smtClean="0"/>
              <a:t>리턴된</a:t>
            </a:r>
            <a:r>
              <a:rPr lang="ko-KR" altLang="en-US" sz="1050" b="1" dirty="0" smtClean="0"/>
              <a:t> </a:t>
            </a:r>
            <a:r>
              <a:rPr lang="en-US" altLang="ko-KR" sz="1050" b="1" dirty="0" err="1" smtClean="0"/>
              <a:t>JSONArray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값은 </a:t>
            </a:r>
            <a:r>
              <a:rPr lang="en-US" altLang="ko-KR" sz="1050" b="1" dirty="0" err="1" smtClean="0"/>
              <a:t>Gson</a:t>
            </a:r>
            <a:r>
              <a:rPr lang="en-US" altLang="ko-KR" sz="1050" b="1" dirty="0" smtClean="0"/>
              <a:t> API</a:t>
            </a:r>
            <a:r>
              <a:rPr lang="ko-KR" altLang="en-US" sz="1050" b="1" dirty="0" smtClean="0"/>
              <a:t>를 통해 리스트로 변경하며 상태를 요청한 </a:t>
            </a:r>
            <a:r>
              <a:rPr lang="ko-KR" altLang="en-US" sz="1050" b="1" dirty="0" err="1" smtClean="0"/>
              <a:t>뷰에</a:t>
            </a:r>
            <a:r>
              <a:rPr lang="ko-KR" altLang="en-US" sz="1050" b="1" dirty="0" smtClean="0"/>
              <a:t>  리스트 형태로 리턴 됨</a:t>
            </a:r>
            <a:endParaRPr lang="en-US" altLang="ko-KR" sz="1050" b="1" dirty="0" smtClean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72066" y="3571876"/>
            <a:ext cx="3929090" cy="27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1" name="직선 연결선 30"/>
          <p:cNvCxnSpPr/>
          <p:nvPr/>
        </p:nvCxnSpPr>
        <p:spPr>
          <a:xfrm>
            <a:off x="4714876" y="4572008"/>
            <a:ext cx="785818" cy="158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86314" y="4175216"/>
            <a:ext cx="100013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값 조회 요청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29388" y="6000768"/>
            <a:ext cx="228601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solidFill>
                  <a:srgbClr val="FF0000"/>
                </a:solidFill>
              </a:rPr>
              <a:t>JSONArray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형태의 값 리턴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15272" y="785794"/>
            <a:ext cx="100013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rgbClr val="FF0000"/>
                </a:solidFill>
              </a:rPr>
              <a:t>뷰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페이지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29256" y="1643050"/>
            <a:ext cx="2714644" cy="642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286380" y="4572008"/>
            <a:ext cx="3500462" cy="1143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38" name="TextBox 37"/>
            <p:cNvSpPr txBox="1"/>
            <p:nvPr/>
          </p:nvSpPr>
          <p:spPr>
            <a:xfrm>
              <a:off x="179512" y="-29"/>
              <a:ext cx="5689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관리자 예약</a:t>
              </a:r>
              <a:endParaRPr lang="ko-KR" altLang="en-US" sz="2800" dirty="0"/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643470" y="3429000"/>
            <a:ext cx="4286248" cy="3357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42844" y="3429000"/>
            <a:ext cx="4286248" cy="3357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8068" y="714356"/>
            <a:ext cx="9001156" cy="26432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552" y="826340"/>
            <a:ext cx="4633914" cy="13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50" y="3902934"/>
            <a:ext cx="3143272" cy="281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 b="16276"/>
          <a:stretch>
            <a:fillRect/>
          </a:stretch>
        </p:blipFill>
        <p:spPr bwMode="auto">
          <a:xfrm>
            <a:off x="170552" y="2183662"/>
            <a:ext cx="4429156" cy="110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/>
          <a:srcRect b="9962"/>
          <a:stretch>
            <a:fillRect/>
          </a:stretch>
        </p:blipFill>
        <p:spPr bwMode="auto">
          <a:xfrm>
            <a:off x="313396" y="4143380"/>
            <a:ext cx="3662362" cy="258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749402" y="3462178"/>
            <a:ext cx="414340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예약 폼의 달력 부분의 경우 </a:t>
            </a:r>
            <a:r>
              <a:rPr lang="en-US" altLang="ko-KR" sz="1050" b="1" dirty="0" err="1" smtClean="0"/>
              <a:t>iframe</a:t>
            </a:r>
            <a:r>
              <a:rPr lang="ko-KR" altLang="en-US" sz="1050" b="1" dirty="0" smtClean="0"/>
              <a:t>을 통해 페이지에 </a:t>
            </a:r>
            <a:r>
              <a:rPr lang="en-US" altLang="ko-KR" sz="1050" b="1" dirty="0" smtClean="0"/>
              <a:t>import </a:t>
            </a:r>
            <a:r>
              <a:rPr lang="ko-KR" altLang="en-US" sz="1050" b="1" dirty="0" smtClean="0"/>
              <a:t>시켜 달력을 월을 변경해도 페이지 전환 없이 화면에 출력되도록 구현</a:t>
            </a:r>
            <a:endParaRPr lang="en-US" altLang="ko-KR" sz="1050" b="1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14908" y="3948804"/>
            <a:ext cx="4143404" cy="23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99146" y="1540720"/>
            <a:ext cx="4643438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9146" y="2898042"/>
            <a:ext cx="4643438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00034" y="857232"/>
            <a:ext cx="840197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예약 일자 선택 후 예약 시간은 일반적인 업무 시간인 </a:t>
            </a:r>
            <a:r>
              <a:rPr lang="en-US" altLang="ko-KR" sz="1050" b="1" dirty="0" smtClean="0"/>
              <a:t>09</a:t>
            </a:r>
            <a:r>
              <a:rPr lang="ko-KR" altLang="en-US" sz="1050" b="1" dirty="0" smtClean="0"/>
              <a:t>시</a:t>
            </a:r>
            <a:r>
              <a:rPr lang="en-US" altLang="ko-KR" sz="1050" b="1" dirty="0" smtClean="0"/>
              <a:t>~18</a:t>
            </a:r>
            <a:r>
              <a:rPr lang="ko-KR" altLang="en-US" sz="1050" b="1" dirty="0" smtClean="0"/>
              <a:t>시 각 시간을 </a:t>
            </a:r>
            <a:r>
              <a:rPr lang="en-US" altLang="ko-KR" sz="1050" b="1" dirty="0" smtClean="0"/>
              <a:t>A,B,C…H </a:t>
            </a:r>
            <a:r>
              <a:rPr lang="ko-KR" altLang="en-US" sz="1050" b="1" dirty="0" smtClean="0"/>
              <a:t>로 </a:t>
            </a:r>
            <a:r>
              <a:rPr lang="ko-KR" altLang="en-US" sz="1050" b="1" dirty="0" err="1" smtClean="0"/>
              <a:t>매칭</a:t>
            </a:r>
            <a:r>
              <a:rPr lang="ko-KR" altLang="en-US" sz="1050" b="1" dirty="0" smtClean="0"/>
              <a:t> 시켜 입력 받도록 구현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예약 시간의 경우 일반적 체크 박스가 아닌 디자인을 통해 막대 형태로 표현</a:t>
            </a:r>
            <a:r>
              <a:rPr lang="en-US" altLang="ko-KR" sz="1050" b="1" dirty="0" smtClean="0"/>
              <a:t>,</a:t>
            </a:r>
            <a:r>
              <a:rPr lang="ko-KR" altLang="en-US" sz="1050" b="1" dirty="0" smtClean="0"/>
              <a:t> 시간을 선택</a:t>
            </a:r>
            <a:r>
              <a:rPr lang="en-US" altLang="ko-KR" sz="1050" b="1" dirty="0" smtClean="0"/>
              <a:t>(check)</a:t>
            </a:r>
            <a:r>
              <a:rPr lang="ko-KR" altLang="en-US" sz="1050" b="1" dirty="0" smtClean="0"/>
              <a:t>을 음영 처리로 표현 되도록 구현</a:t>
            </a:r>
            <a:endParaRPr lang="en-US" altLang="ko-KR" sz="1050" b="1" dirty="0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/>
          <a:srcRect r="3392"/>
          <a:stretch>
            <a:fillRect/>
          </a:stretch>
        </p:blipFill>
        <p:spPr bwMode="auto">
          <a:xfrm>
            <a:off x="4860757" y="1683596"/>
            <a:ext cx="4068961" cy="1576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직선 연결선 19"/>
          <p:cNvCxnSpPr/>
          <p:nvPr/>
        </p:nvCxnSpPr>
        <p:spPr>
          <a:xfrm rot="10800000">
            <a:off x="3170949" y="1897910"/>
            <a:ext cx="1643074" cy="57150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786315" y="1612158"/>
            <a:ext cx="4143403" cy="1714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rot="10800000" flipV="1">
            <a:off x="2885197" y="2469414"/>
            <a:ext cx="1928826" cy="57150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742288" y="4143380"/>
            <a:ext cx="928694" cy="571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rot="5400000">
            <a:off x="1527842" y="4714884"/>
            <a:ext cx="1785950" cy="178595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1387" y="3511169"/>
            <a:ext cx="4214842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달력의 일자 선택 시 해당 일자에 이미 예약이 된 시간의 경우 시간 선택 체크박스에서 붉은색 음영으로 표현 되도록 처리 하여 예약 시간으로 선택 불가능</a:t>
            </a:r>
            <a:r>
              <a:rPr lang="en-US" altLang="ko-KR" sz="1050" b="1" dirty="0" smtClean="0"/>
              <a:t>(disabled)</a:t>
            </a:r>
            <a:r>
              <a:rPr lang="ko-KR" altLang="en-US" sz="1050" b="1" dirty="0" smtClean="0"/>
              <a:t> 하도록 구현</a:t>
            </a:r>
            <a:endParaRPr lang="en-US" altLang="ko-KR" sz="105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928794" y="2571744"/>
            <a:ext cx="128588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</a:rPr>
              <a:t>체크 시 회색 음영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28" name="TextBox 27"/>
            <p:cNvSpPr txBox="1"/>
            <p:nvPr/>
          </p:nvSpPr>
          <p:spPr>
            <a:xfrm>
              <a:off x="179512" y="-29"/>
              <a:ext cx="5689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관리자 예약</a:t>
              </a:r>
              <a:endParaRPr lang="ko-KR" altLang="en-US" sz="2800" dirty="0"/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6944" y="4329119"/>
            <a:ext cx="8964212" cy="25003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6944" y="714356"/>
            <a:ext cx="8964212" cy="35004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06072"/>
            <a:ext cx="3929090" cy="2722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071538" y="3063460"/>
            <a:ext cx="78581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rot="5400000" flipH="1" flipV="1">
            <a:off x="1714480" y="1991890"/>
            <a:ext cx="642942" cy="50006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14480" y="2777708"/>
            <a:ext cx="192882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클릭 시 회원 선택 팝업 출력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 b="54132"/>
          <a:stretch>
            <a:fillRect/>
          </a:stretch>
        </p:blipFill>
        <p:spPr bwMode="auto">
          <a:xfrm>
            <a:off x="4572000" y="1551591"/>
            <a:ext cx="2786082" cy="2591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06" y="4525046"/>
            <a:ext cx="3857652" cy="152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4525046"/>
            <a:ext cx="3860540" cy="1776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/>
          <a:srcRect b="77778"/>
          <a:stretch>
            <a:fillRect/>
          </a:stretch>
        </p:blipFill>
        <p:spPr bwMode="auto">
          <a:xfrm>
            <a:off x="142844" y="4472610"/>
            <a:ext cx="2643206" cy="1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628" y="4458543"/>
            <a:ext cx="2857520" cy="23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/>
          <a:srcRect b="32815"/>
          <a:stretch>
            <a:fillRect/>
          </a:stretch>
        </p:blipFill>
        <p:spPr bwMode="auto">
          <a:xfrm>
            <a:off x="6143636" y="2571744"/>
            <a:ext cx="264320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직선 연결선 17"/>
          <p:cNvCxnSpPr/>
          <p:nvPr/>
        </p:nvCxnSpPr>
        <p:spPr>
          <a:xfrm>
            <a:off x="3857620" y="2500306"/>
            <a:ext cx="928694" cy="64294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929190" y="2480285"/>
            <a:ext cx="1143008" cy="15716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7686" y="785794"/>
            <a:ext cx="4572032" cy="15465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회원 선택 팝업은 이용 신청의 부서 선택과 유사한 동적 트리 디자인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AJAX </a:t>
            </a:r>
            <a:r>
              <a:rPr lang="ko-KR" altLang="en-US" sz="1050" b="1" dirty="0" smtClean="0"/>
              <a:t>통신을 통해  각 상위 부서 하단에 소속 부서 및 소속 사용자가 있다면 </a:t>
            </a:r>
            <a:r>
              <a:rPr lang="en-US" altLang="ko-KR" sz="1050" b="1" dirty="0" smtClean="0"/>
              <a:t>“+” </a:t>
            </a:r>
            <a:r>
              <a:rPr lang="ko-KR" altLang="en-US" sz="1050" b="1" dirty="0" smtClean="0"/>
              <a:t>버튼을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보여주며 소속 부서 및 사용자가 없다면 </a:t>
            </a:r>
            <a:r>
              <a:rPr lang="en-US" altLang="ko-KR" sz="1050" b="1" dirty="0" smtClean="0"/>
              <a:t>“-” </a:t>
            </a:r>
            <a:r>
              <a:rPr lang="ko-KR" altLang="en-US" sz="1050" b="1" dirty="0" smtClean="0"/>
              <a:t>버튼을 보여준다</a:t>
            </a:r>
            <a:r>
              <a:rPr lang="en-US" altLang="ko-KR" sz="1050" b="1" dirty="0" smtClean="0"/>
              <a:t>.</a:t>
            </a:r>
          </a:p>
          <a:p>
            <a:r>
              <a:rPr lang="en-US" altLang="ko-KR" sz="1050" b="1" dirty="0" smtClean="0"/>
              <a:t>(3). </a:t>
            </a:r>
            <a:r>
              <a:rPr lang="ko-KR" altLang="en-US" sz="1050" b="1" dirty="0" smtClean="0"/>
              <a:t>각 상위부서가 소속된 하위 부서만 있는지 소속된 사용자만 있는지  두 하위 값들이 모두 있는지 여부 체크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(4). </a:t>
            </a:r>
            <a:r>
              <a:rPr lang="ko-KR" altLang="en-US" sz="1050" b="1" dirty="0" smtClean="0"/>
              <a:t>소속 하위 부서와 부서에 소속된 사용자 모두 존재 시 </a:t>
            </a:r>
            <a:r>
              <a:rPr lang="en-US" altLang="ko-KR" sz="1050" b="1" dirty="0" smtClean="0"/>
              <a:t>“+” </a:t>
            </a:r>
            <a:r>
              <a:rPr lang="ko-KR" altLang="en-US" sz="1050" b="1" dirty="0" smtClean="0"/>
              <a:t>버튼 클릭 시 </a:t>
            </a:r>
            <a:r>
              <a:rPr lang="en-US" altLang="ko-KR" sz="1050" b="1" dirty="0" err="1" smtClean="0"/>
              <a:t>ajaxfunction</a:t>
            </a:r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부서 리스트 조회</a:t>
            </a:r>
            <a:r>
              <a:rPr lang="en-US" altLang="ko-KR" sz="1050" b="1" dirty="0" smtClean="0"/>
              <a:t>), ajaxfunction2(</a:t>
            </a:r>
            <a:r>
              <a:rPr lang="ko-KR" altLang="en-US" sz="1050" b="1" dirty="0" smtClean="0"/>
              <a:t>사용자 리스트 조회</a:t>
            </a:r>
            <a:r>
              <a:rPr lang="en-US" altLang="ko-KR" sz="1050" b="1" dirty="0" smtClean="0"/>
              <a:t>) </a:t>
            </a:r>
            <a:r>
              <a:rPr lang="ko-KR" altLang="en-US" sz="1050" b="1" dirty="0" smtClean="0"/>
              <a:t>두 </a:t>
            </a:r>
            <a:r>
              <a:rPr lang="en-US" altLang="ko-KR" sz="1050" b="1" dirty="0" smtClean="0"/>
              <a:t>function</a:t>
            </a:r>
            <a:r>
              <a:rPr lang="ko-KR" altLang="en-US" sz="1050" b="1" dirty="0" smtClean="0"/>
              <a:t>을 모두 실행 값들을 조회</a:t>
            </a:r>
            <a:endParaRPr lang="en-US" altLang="ko-KR" sz="1050" b="1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6143636" y="2571744"/>
            <a:ext cx="2643206" cy="1428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9"/>
          <a:srcRect b="11952"/>
          <a:stretch>
            <a:fillRect/>
          </a:stretch>
        </p:blipFill>
        <p:spPr bwMode="auto">
          <a:xfrm>
            <a:off x="1428696" y="5000635"/>
            <a:ext cx="3286148" cy="178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직사각형 27"/>
          <p:cNvSpPr/>
          <p:nvPr/>
        </p:nvSpPr>
        <p:spPr>
          <a:xfrm>
            <a:off x="1428696" y="5382302"/>
            <a:ext cx="2857520" cy="14042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43076" y="5596616"/>
            <a:ext cx="228601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소속 부서 리스트 불러와 테이블에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TR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추가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0"/>
          <a:srcRect b="31047"/>
          <a:stretch>
            <a:fillRect/>
          </a:stretch>
        </p:blipFill>
        <p:spPr bwMode="auto">
          <a:xfrm>
            <a:off x="5143504" y="5596616"/>
            <a:ext cx="3609987" cy="101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직사각형 30"/>
          <p:cNvSpPr/>
          <p:nvPr/>
        </p:nvSpPr>
        <p:spPr>
          <a:xfrm>
            <a:off x="5357818" y="5882368"/>
            <a:ext cx="3429024" cy="7143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572264" y="5448163"/>
            <a:ext cx="2357454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사용자 정보 불러와 테이블에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TR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추가 하며 사용자는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A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태그를 통해  선택 가능하도록 구현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42878" y="4453608"/>
            <a:ext cx="200026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857752" y="4462844"/>
            <a:ext cx="307183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214414" y="4640214"/>
            <a:ext cx="307180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solidFill>
                  <a:srgbClr val="FF0000"/>
                </a:solidFill>
              </a:rPr>
              <a:t>ajaxfunctuon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: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부서의 하위 부서 리스트 조회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86380" y="4600612"/>
            <a:ext cx="350046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ajaxfunctuon2 :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부서에 소속된 사용자 리스트 조회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33" name="TextBox 32"/>
            <p:cNvSpPr txBox="1"/>
            <p:nvPr/>
          </p:nvSpPr>
          <p:spPr>
            <a:xfrm>
              <a:off x="179512" y="-29"/>
              <a:ext cx="5689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관리자 예약</a:t>
              </a:r>
              <a:endParaRPr lang="ko-KR" altLang="en-US" sz="2800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142844" y="785794"/>
            <a:ext cx="42148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smtClean="0"/>
              <a:t>관리자의 예약 시 예약 대상자를 선택하여 예약 진행</a:t>
            </a:r>
            <a:endParaRPr lang="en-US" altLang="ko-KR" sz="1050" b="1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6944" y="714356"/>
            <a:ext cx="8964212" cy="6000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028" y="904875"/>
            <a:ext cx="34671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90" y="2024061"/>
            <a:ext cx="2214578" cy="12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그룹 12"/>
          <p:cNvGrpSpPr/>
          <p:nvPr/>
        </p:nvGrpSpPr>
        <p:grpSpPr>
          <a:xfrm>
            <a:off x="4714876" y="785794"/>
            <a:ext cx="2976655" cy="3084465"/>
            <a:chOff x="4500562" y="785794"/>
            <a:chExt cx="3511389" cy="3638567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/>
            <a:srcRect b="5688"/>
            <a:stretch>
              <a:fillRect/>
            </a:stretch>
          </p:blipFill>
          <p:spPr bwMode="auto">
            <a:xfrm>
              <a:off x="4500562" y="785794"/>
              <a:ext cx="3511389" cy="3539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5"/>
            <a:srcRect r="2222"/>
            <a:stretch>
              <a:fillRect/>
            </a:stretch>
          </p:blipFill>
          <p:spPr bwMode="auto">
            <a:xfrm>
              <a:off x="4643438" y="1714488"/>
              <a:ext cx="3143272" cy="90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43438" y="2643182"/>
              <a:ext cx="3250305" cy="904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643438" y="3521113"/>
              <a:ext cx="3214710" cy="903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4282" y="3857628"/>
            <a:ext cx="4071934" cy="2436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3081038" y="1494851"/>
            <a:ext cx="714380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rot="10800000" flipV="1">
            <a:off x="1928794" y="1619255"/>
            <a:ext cx="1143008" cy="71438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14546" y="2190759"/>
            <a:ext cx="228601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사용자 리스트 팝업에서 사용자 클릭 시 예약 폼에 예약자 값 입력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57950" y="1714488"/>
            <a:ext cx="235745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기본적인 유효성 검토 후 예약 진행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57752" y="928670"/>
            <a:ext cx="1214446" cy="27860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00364" y="4071942"/>
            <a:ext cx="592935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예약 시간 </a:t>
            </a:r>
            <a:r>
              <a:rPr lang="en-US" altLang="ko-KR" sz="1050" b="1" dirty="0" smtClean="0"/>
              <a:t>&gt; </a:t>
            </a:r>
            <a:r>
              <a:rPr lang="ko-KR" altLang="en-US" sz="1050" b="1" dirty="0" smtClean="0"/>
              <a:t> 업무 시간인 </a:t>
            </a:r>
            <a:r>
              <a:rPr lang="en-US" altLang="ko-KR" sz="1050" b="1" dirty="0" smtClean="0"/>
              <a:t>A:09:00~10:00, B:10:00~11:00, :11:00,~12:00…H:17:00~18:00</a:t>
            </a:r>
          </a:p>
          <a:p>
            <a:r>
              <a:rPr lang="ko-KR" altLang="en-US" sz="1050" b="1" dirty="0" err="1" smtClean="0"/>
              <a:t>으로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각 시간대를 알파벳에 매칭하여 처리되도록 구현</a:t>
            </a:r>
            <a:r>
              <a:rPr lang="en-US" altLang="ko-KR" sz="1050" b="1" dirty="0" smtClean="0"/>
              <a:t>(12:00~13:00 </a:t>
            </a:r>
            <a:r>
              <a:rPr lang="ko-KR" altLang="en-US" sz="1050" b="1" dirty="0" smtClean="0"/>
              <a:t>제외</a:t>
            </a:r>
            <a:r>
              <a:rPr lang="en-US" altLang="ko-KR" sz="1050" b="1" dirty="0" smtClean="0"/>
              <a:t>)</a:t>
            </a:r>
          </a:p>
          <a:p>
            <a:r>
              <a:rPr lang="en-US" altLang="ko-KR" sz="1050" b="1" dirty="0" smtClean="0"/>
              <a:t>(2). DB</a:t>
            </a:r>
            <a:r>
              <a:rPr lang="ko-KR" altLang="en-US" sz="1050" b="1" dirty="0" smtClean="0"/>
              <a:t>에 예약 시간 기록 시 예약 시간 체크박스를 </a:t>
            </a:r>
            <a:r>
              <a:rPr lang="en-US" altLang="ko-KR" sz="1050" b="1" dirty="0" smtClean="0"/>
              <a:t>String </a:t>
            </a:r>
            <a:r>
              <a:rPr lang="ko-KR" altLang="en-US" sz="1050" b="1" dirty="0" smtClean="0"/>
              <a:t>변수에 저장 하여 기록</a:t>
            </a:r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마지막 값은 구분 기호인 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끝에 붙이지 않음</a:t>
            </a:r>
            <a:r>
              <a:rPr lang="en-US" altLang="ko-KR" sz="1050" b="1" dirty="0" smtClean="0"/>
              <a:t>)</a:t>
            </a: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928926" y="5857892"/>
            <a:ext cx="5686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직사각형 23"/>
          <p:cNvSpPr/>
          <p:nvPr/>
        </p:nvSpPr>
        <p:spPr>
          <a:xfrm>
            <a:off x="4867277" y="5876942"/>
            <a:ext cx="1000132" cy="571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26" name="TextBox 25"/>
            <p:cNvSpPr txBox="1"/>
            <p:nvPr/>
          </p:nvSpPr>
          <p:spPr>
            <a:xfrm>
              <a:off x="179512" y="-29"/>
              <a:ext cx="5689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관리자 예약</a:t>
              </a:r>
              <a:endParaRPr lang="ko-KR" altLang="en-US" sz="2800" dirty="0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36944" y="714356"/>
            <a:ext cx="8964212" cy="6000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794"/>
            <a:ext cx="3929090" cy="230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56" y="4374385"/>
            <a:ext cx="4783099" cy="983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928670"/>
            <a:ext cx="3686386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 l="2856"/>
          <a:stretch>
            <a:fillRect/>
          </a:stretch>
        </p:blipFill>
        <p:spPr bwMode="auto">
          <a:xfrm>
            <a:off x="42267" y="3357562"/>
            <a:ext cx="4458295" cy="1085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1643042" y="785794"/>
            <a:ext cx="1643074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571472" y="1214422"/>
            <a:ext cx="1785950" cy="100013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14480" y="1643050"/>
            <a:ext cx="228601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좌측 메뉴의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A/B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회의실 선택 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GET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값으로 회의실 값을 전달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42844" y="2000240"/>
            <a:ext cx="428628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16931" y="965614"/>
            <a:ext cx="1500198" cy="20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9256" y="2857496"/>
            <a:ext cx="3556408" cy="360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328019" y="3885336"/>
            <a:ext cx="364333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00945" y="4660137"/>
            <a:ext cx="364333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rot="5400000">
            <a:off x="1714480" y="2714620"/>
            <a:ext cx="1714512" cy="42862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000496" y="1785926"/>
            <a:ext cx="3071834" cy="221457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4000496" y="3857628"/>
            <a:ext cx="4071966" cy="14287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2844" y="5429264"/>
            <a:ext cx="5286412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GET </a:t>
            </a:r>
            <a:r>
              <a:rPr lang="ko-KR" altLang="en-US" sz="1050" b="1" dirty="0" smtClean="0"/>
              <a:t>형태로 넘겨받은 값으로 현재 예약의 현황 및 예약 등록 등의 동작을 분기하여 처리</a:t>
            </a:r>
            <a:r>
              <a:rPr lang="en-US" altLang="ko-KR" sz="1050" b="1" dirty="0" smtClean="0"/>
              <a:t>,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>DB</a:t>
            </a:r>
            <a:r>
              <a:rPr lang="ko-KR" altLang="en-US" sz="1050" b="1" dirty="0" smtClean="0"/>
              <a:t>에 쿼리 작업시에도 </a:t>
            </a:r>
            <a:r>
              <a:rPr lang="en-US" altLang="ko-KR" sz="1050" b="1" dirty="0" smtClean="0"/>
              <a:t>GET</a:t>
            </a:r>
            <a:r>
              <a:rPr lang="ko-KR" altLang="en-US" sz="1050" b="1" dirty="0" smtClean="0"/>
              <a:t>으로 받은 회의실 값에 따라 작업을 수행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GET</a:t>
            </a:r>
            <a:r>
              <a:rPr lang="ko-KR" altLang="en-US" sz="1050" b="1" dirty="0" smtClean="0"/>
              <a:t>으로 값을 넘겨 하나의 예약 처리 </a:t>
            </a:r>
            <a:r>
              <a:rPr lang="ko-KR" altLang="en-US" sz="1050" b="1" dirty="0" err="1" smtClean="0"/>
              <a:t>로직으로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>2</a:t>
            </a:r>
            <a:r>
              <a:rPr lang="ko-KR" altLang="en-US" sz="1050" b="1" dirty="0" smtClean="0"/>
              <a:t>개의 회의실에 대한 예약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예약 현황 확인 등을 수행 가능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(3). </a:t>
            </a:r>
            <a:r>
              <a:rPr lang="ko-KR" altLang="en-US" sz="1050" b="1" dirty="0" smtClean="0"/>
              <a:t>추가 회의실 등록 시에 </a:t>
            </a:r>
            <a:r>
              <a:rPr lang="en-US" altLang="ko-KR" sz="1050" b="1" dirty="0" smtClean="0"/>
              <a:t>DB</a:t>
            </a:r>
            <a:r>
              <a:rPr lang="ko-KR" altLang="en-US" sz="1050" b="1" dirty="0" smtClean="0"/>
              <a:t>에 회의실 테이블 생성 후 </a:t>
            </a:r>
            <a:r>
              <a:rPr lang="en-US" altLang="ko-KR" sz="1050" b="1" dirty="0" smtClean="0"/>
              <a:t>ROOMC</a:t>
            </a:r>
            <a:r>
              <a:rPr lang="ko-KR" altLang="en-US" sz="1050" b="1" dirty="0" smtClean="0"/>
              <a:t>라는 </a:t>
            </a:r>
            <a:r>
              <a:rPr lang="en-US" altLang="ko-KR" sz="1050" b="1" dirty="0" smtClean="0"/>
              <a:t>GET</a:t>
            </a:r>
            <a:r>
              <a:rPr lang="ko-KR" altLang="en-US" sz="1050" b="1" dirty="0" smtClean="0"/>
              <a:t>값을 넘기기만 하여 처리가 가능</a:t>
            </a:r>
            <a:endParaRPr lang="en-US" altLang="ko-KR" sz="105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500826" y="928670"/>
            <a:ext cx="2428892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GET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으로 전달 받은 회의실 값으로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insert, select, update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등 모든 쿼리를 동적으로 실행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05694" y="1552562"/>
            <a:ext cx="64294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305694" y="1947852"/>
            <a:ext cx="64294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143900" y="3633789"/>
            <a:ext cx="64294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143900" y="4029079"/>
            <a:ext cx="64294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41" name="TextBox 40"/>
            <p:cNvSpPr txBox="1"/>
            <p:nvPr/>
          </p:nvSpPr>
          <p:spPr>
            <a:xfrm>
              <a:off x="179512" y="-29"/>
              <a:ext cx="5689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관리자 예약</a:t>
              </a:r>
              <a:endParaRPr lang="ko-KR" altLang="en-US" sz="2800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 r="6618" b="39895"/>
          <a:stretch>
            <a:fillRect/>
          </a:stretch>
        </p:blipFill>
        <p:spPr bwMode="auto">
          <a:xfrm>
            <a:off x="142844" y="1000108"/>
            <a:ext cx="484536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 l="22793" r="9913" b="48916"/>
          <a:stretch>
            <a:fillRect/>
          </a:stretch>
        </p:blipFill>
        <p:spPr bwMode="auto">
          <a:xfrm>
            <a:off x="5429256" y="1357298"/>
            <a:ext cx="3286148" cy="1166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그룹 7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9" name="TextBox 8"/>
            <p:cNvSpPr txBox="1"/>
            <p:nvPr/>
          </p:nvSpPr>
          <p:spPr>
            <a:xfrm>
              <a:off x="179512" y="-29"/>
              <a:ext cx="67665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예약현황 동작요약</a:t>
              </a:r>
              <a:endParaRPr lang="ko-KR" altLang="en-US" sz="2800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608911"/>
            <a:ext cx="471968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/>
          <a:srcRect r="8163"/>
          <a:stretch>
            <a:fillRect/>
          </a:stretch>
        </p:blipFill>
        <p:spPr bwMode="auto">
          <a:xfrm>
            <a:off x="5214942" y="2894531"/>
            <a:ext cx="3643338" cy="389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197884" y="5180547"/>
            <a:ext cx="108876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현재 예약 상태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29124" y="2000240"/>
            <a:ext cx="357190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4786314" y="2143116"/>
            <a:ext cx="714380" cy="158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406" y="642918"/>
            <a:ext cx="485778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1. </a:t>
            </a:r>
            <a:r>
              <a:rPr lang="ko-KR" altLang="en-US" sz="1050" b="1" dirty="0" smtClean="0"/>
              <a:t>예약 현황에서 특정 월의 모든 예약 리스트를 확인 가능 하며 삭제를 원하는 예약의 삭제 클릭 시 예약 삭제 진행</a:t>
            </a:r>
            <a:endParaRPr lang="ko-KR" altLang="en-US" sz="1050" b="1" dirty="0"/>
          </a:p>
        </p:txBody>
      </p:sp>
      <p:sp>
        <p:nvSpPr>
          <p:cNvPr id="18" name="직사각형 17"/>
          <p:cNvSpPr/>
          <p:nvPr/>
        </p:nvSpPr>
        <p:spPr>
          <a:xfrm>
            <a:off x="5643570" y="1785926"/>
            <a:ext cx="1000132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80899" y="4385764"/>
            <a:ext cx="42862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2844" y="3108845"/>
            <a:ext cx="485778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2. </a:t>
            </a:r>
            <a:r>
              <a:rPr lang="ko-KR" altLang="en-US" sz="1050" b="1" dirty="0" smtClean="0"/>
              <a:t>원하는 일자의 예약 수정 클릭 시 예약 수정 폼으로 이동</a:t>
            </a:r>
            <a:endParaRPr lang="ko-KR" altLang="en-US" sz="1050" b="1" dirty="0"/>
          </a:p>
        </p:txBody>
      </p:sp>
      <p:sp>
        <p:nvSpPr>
          <p:cNvPr id="21" name="직사각형 20"/>
          <p:cNvSpPr/>
          <p:nvPr/>
        </p:nvSpPr>
        <p:spPr>
          <a:xfrm>
            <a:off x="6215074" y="5466299"/>
            <a:ext cx="1143008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57950" y="4069375"/>
            <a:ext cx="199285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현재 예약된 일자는 수정 버튼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15074" y="4394729"/>
            <a:ext cx="571504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500562" y="4500570"/>
            <a:ext cx="571504" cy="158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43504" y="6252117"/>
            <a:ext cx="3714776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795649" y="5792613"/>
            <a:ext cx="3062057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같은 예약 일자에서 예약 시간만 수정 가능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예약된 시간대는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checked(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회색 음영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으로 표현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8" name="TextBox 7"/>
            <p:cNvSpPr txBox="1"/>
            <p:nvPr/>
          </p:nvSpPr>
          <p:spPr>
            <a:xfrm>
              <a:off x="179512" y="-29"/>
              <a:ext cx="67665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예약현황 동작요약</a:t>
              </a:r>
              <a:endParaRPr lang="ko-KR" altLang="en-US" sz="2800" dirty="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071546"/>
            <a:ext cx="4119566" cy="47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071670" y="674754"/>
            <a:ext cx="485778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3. </a:t>
            </a:r>
            <a:r>
              <a:rPr lang="ko-KR" altLang="en-US" sz="1050" b="1" dirty="0" smtClean="0"/>
              <a:t>관리자의 예약 수정의 경우 예약 일자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예약자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예약 시간 수정 가능</a:t>
            </a:r>
            <a:endParaRPr lang="ko-KR" altLang="en-US" sz="105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57686" y="4000504"/>
            <a:ext cx="1806905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기존 예약 일자 및 예약자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시간을 변경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00496" y="3214686"/>
            <a:ext cx="571504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rot="5400000">
            <a:off x="3607587" y="4036223"/>
            <a:ext cx="1071570" cy="28575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857488" y="4714884"/>
            <a:ext cx="2928958" cy="857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29124" y="5643578"/>
            <a:ext cx="28575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500562" y="5889728"/>
            <a:ext cx="2175596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취소 시 예약 현황 리스트로 이동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31909" y="1285860"/>
            <a:ext cx="3569247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제작 환경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1. OS : Windows 7, Chrome </a:t>
            </a:r>
            <a:r>
              <a:rPr lang="ko-KR" altLang="en-US" sz="1400" dirty="0" smtClean="0"/>
              <a:t>브라우저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개발 툴 </a:t>
            </a:r>
            <a:r>
              <a:rPr lang="en-US" altLang="ko-KR" sz="1400" dirty="0" smtClean="0"/>
              <a:t>: Eclipse Mars.2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개발 환경 </a:t>
            </a:r>
            <a:r>
              <a:rPr lang="en-US" altLang="ko-KR" sz="1400" dirty="0" smtClean="0"/>
              <a:t>: JAVA 1.8.0_71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4. WAS : Tomcat 7.0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5. DMBS : Oracle Database 11g 11.2.0.1.0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ko-KR" altLang="en-US" sz="1400" dirty="0" smtClean="0"/>
              <a:t>기타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JSTL,Cos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라이브러리 등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11559" y="4143380"/>
            <a:ext cx="756084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구성 요약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회원제 예약 시스템으로 각 일자 별 회의실 이용 가능 시간에 따라 예약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예약 리스트 확인 및 예약 수정 기능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관리자의 예약 기능 및 사용자 관리 기능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4. </a:t>
            </a:r>
            <a:r>
              <a:rPr lang="ko-KR" altLang="en-US" sz="1400" dirty="0" smtClean="0"/>
              <a:t>기타 일반적 게시판 형태의 공지사항 및 파일 업로드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다운로드 기능의 게시판</a:t>
            </a:r>
            <a:endParaRPr lang="en-US" altLang="ko-KR" sz="1400" dirty="0"/>
          </a:p>
        </p:txBody>
      </p:sp>
      <p:grpSp>
        <p:nvGrpSpPr>
          <p:cNvPr id="5" name="그룹 13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2" name="TextBox 1"/>
            <p:cNvSpPr txBox="1"/>
            <p:nvPr/>
          </p:nvSpPr>
          <p:spPr>
            <a:xfrm>
              <a:off x="179512" y="-29"/>
              <a:ext cx="3922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요약 및</a:t>
              </a:r>
              <a:r>
                <a:rPr lang="en-US" altLang="ko-KR" sz="2800" dirty="0" smtClean="0"/>
                <a:t> </a:t>
              </a:r>
              <a:r>
                <a:rPr lang="ko-KR" altLang="en-US" sz="2800" dirty="0" smtClean="0"/>
                <a:t>제작 환경</a:t>
              </a:r>
              <a:endParaRPr lang="ko-KR" altLang="en-US" sz="2800" dirty="0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732" y="1000108"/>
            <a:ext cx="4948648" cy="300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35396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6944" y="4214818"/>
            <a:ext cx="8964212" cy="2500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944" y="714356"/>
            <a:ext cx="8964212" cy="3357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225"/>
          <a:stretch>
            <a:fillRect/>
          </a:stretch>
        </p:blipFill>
        <p:spPr bwMode="auto">
          <a:xfrm>
            <a:off x="171460" y="785794"/>
            <a:ext cx="5757862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685299"/>
            <a:ext cx="4357718" cy="1672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4828175"/>
            <a:ext cx="3429024" cy="1508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4810" y="1000108"/>
            <a:ext cx="4643438" cy="124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/>
          <a:srcRect b="14305"/>
          <a:stretch>
            <a:fillRect/>
          </a:stretch>
        </p:blipFill>
        <p:spPr bwMode="auto">
          <a:xfrm>
            <a:off x="4214810" y="2357430"/>
            <a:ext cx="4714497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4357686" y="5918795"/>
            <a:ext cx="285752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071934" y="1214422"/>
            <a:ext cx="2000264" cy="14287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7224" y="4470985"/>
            <a:ext cx="314327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예약 현황 페이지에서 각 예약을 </a:t>
            </a:r>
            <a:r>
              <a:rPr lang="ko-KR" altLang="en-US" sz="1050" b="1" smtClean="0"/>
              <a:t>삭제 처리 구현</a:t>
            </a:r>
            <a:endParaRPr lang="en-US" altLang="ko-KR" sz="105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42844" y="3143248"/>
            <a:ext cx="528641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예약 현황에서 각 월별 예약 현황을 확인 가능</a:t>
            </a:r>
            <a:r>
              <a:rPr lang="en-US" altLang="ko-KR" sz="1050" b="1" dirty="0" smtClean="0"/>
              <a:t>, next, </a:t>
            </a:r>
            <a:r>
              <a:rPr lang="en-US" altLang="ko-KR" sz="1050" b="1" dirty="0" err="1" smtClean="0"/>
              <a:t>prev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버튼을 통해 다른 월의 예약 현황을 확인 가능하도록 구현</a:t>
            </a:r>
            <a:endParaRPr lang="en-US" altLang="ko-KR" sz="1050" b="1" dirty="0" smtClean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071934" y="1357298"/>
            <a:ext cx="2214578" cy="114300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643438" y="5471117"/>
            <a:ext cx="642942" cy="50006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286380" y="5185365"/>
            <a:ext cx="1285884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24" name="TextBox 23"/>
            <p:cNvSpPr txBox="1"/>
            <p:nvPr/>
          </p:nvSpPr>
          <p:spPr>
            <a:xfrm>
              <a:off x="179512" y="-29"/>
              <a:ext cx="5330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예약현황</a:t>
              </a:r>
              <a:endParaRPr lang="ko-KR" altLang="en-US" sz="2800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3757607" y="657206"/>
            <a:ext cx="5357818" cy="61436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7894" y="657206"/>
            <a:ext cx="3696850" cy="61436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r="6122" b="-523"/>
          <a:stretch>
            <a:fillRect/>
          </a:stretch>
        </p:blipFill>
        <p:spPr bwMode="auto">
          <a:xfrm>
            <a:off x="142844" y="2340045"/>
            <a:ext cx="3286148" cy="4375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20088" t="4000" r="3058"/>
          <a:stretch>
            <a:fillRect/>
          </a:stretch>
        </p:blipFill>
        <p:spPr bwMode="auto">
          <a:xfrm>
            <a:off x="53546" y="714356"/>
            <a:ext cx="358976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 t="16376" b="6417"/>
          <a:stretch>
            <a:fillRect/>
          </a:stretch>
        </p:blipFill>
        <p:spPr bwMode="auto">
          <a:xfrm>
            <a:off x="4833939" y="69530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7620" y="2828921"/>
            <a:ext cx="2302537" cy="193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86512" y="2828921"/>
            <a:ext cx="2714644" cy="179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0562" y="4543433"/>
            <a:ext cx="3286148" cy="1290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직선 연결선 13"/>
          <p:cNvCxnSpPr/>
          <p:nvPr/>
        </p:nvCxnSpPr>
        <p:spPr>
          <a:xfrm rot="5400000">
            <a:off x="2786050" y="2214554"/>
            <a:ext cx="714380" cy="57150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5786" y="1571612"/>
            <a:ext cx="271464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수정 버튼 클릭 시 예약 수정 폼으로 이동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28992" y="1928802"/>
            <a:ext cx="21431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14282" y="4786322"/>
            <a:ext cx="321471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수정 폼에서 현재 예약 상태를 확인 가능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85852" y="5286388"/>
            <a:ext cx="928694" cy="785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43570" y="2571744"/>
            <a:ext cx="42862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00826" y="1071546"/>
            <a:ext cx="928694" cy="1143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14810" y="714356"/>
            <a:ext cx="478631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예약자 입력 폼을 클릭 및 팝업에서 사용자를 선택하여 예약자를 수정 가능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286380" y="3043235"/>
            <a:ext cx="714380" cy="642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286512" y="2976307"/>
            <a:ext cx="2714644" cy="709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rot="10800000" flipV="1">
            <a:off x="5429256" y="3686177"/>
            <a:ext cx="2143140" cy="179046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429124" y="5543565"/>
            <a:ext cx="3357586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57620" y="5814902"/>
            <a:ext cx="5143536" cy="9002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현재 예약된 사용자가 예약한 일자의 경우 일자에서 예약이 아닌 </a:t>
            </a:r>
            <a:r>
              <a:rPr lang="en-US" altLang="ko-KR" sz="1050" b="1" dirty="0" smtClean="0"/>
              <a:t>“</a:t>
            </a:r>
            <a:r>
              <a:rPr lang="ko-KR" altLang="en-US" sz="1050" b="1" dirty="0" smtClean="0"/>
              <a:t>수정</a:t>
            </a:r>
            <a:r>
              <a:rPr lang="en-US" altLang="ko-KR" sz="1050" b="1" dirty="0" smtClean="0"/>
              <a:t>” </a:t>
            </a:r>
            <a:r>
              <a:rPr lang="ko-KR" altLang="en-US" sz="1050" b="1" dirty="0" smtClean="0"/>
              <a:t>텍스트로 버튼이 보임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</a:t>
            </a:r>
            <a:r>
              <a:rPr lang="ko-KR" altLang="en-US" sz="1050" b="1" dirty="0" smtClean="0"/>
              <a:t> 수정 버튼 클릭 시 현재 예약자가 예약한 시간은 </a:t>
            </a:r>
            <a:r>
              <a:rPr lang="en-US" altLang="ko-KR" sz="1050" b="1" dirty="0" smtClean="0"/>
              <a:t>checked (</a:t>
            </a:r>
            <a:r>
              <a:rPr lang="ko-KR" altLang="en-US" sz="1050" b="1" dirty="0" smtClean="0"/>
              <a:t>회색음영</a:t>
            </a:r>
            <a:r>
              <a:rPr lang="en-US" altLang="ko-KR" sz="1050" b="1" dirty="0" smtClean="0"/>
              <a:t>)</a:t>
            </a:r>
            <a:r>
              <a:rPr lang="ko-KR" altLang="en-US" sz="1050" b="1" dirty="0" smtClean="0"/>
              <a:t>으로  다른 사용자 및 다른 예약 건의경우는 </a:t>
            </a:r>
            <a:r>
              <a:rPr lang="en-US" altLang="ko-KR" sz="1050" b="1" dirty="0" smtClean="0"/>
              <a:t>disable(</a:t>
            </a:r>
            <a:r>
              <a:rPr lang="ko-KR" altLang="en-US" sz="1050" b="1" dirty="0" smtClean="0"/>
              <a:t>붉은색음영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선택불가</a:t>
            </a:r>
            <a:r>
              <a:rPr lang="en-US" altLang="ko-KR" sz="1050" b="1" dirty="0" smtClean="0"/>
              <a:t>)</a:t>
            </a:r>
            <a:r>
              <a:rPr lang="ko-KR" altLang="en-US" sz="1050" b="1" dirty="0" smtClean="0"/>
              <a:t>으로 표시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(3). </a:t>
            </a:r>
            <a:r>
              <a:rPr lang="ko-KR" altLang="en-US" sz="1050" b="1" dirty="0" smtClean="0"/>
              <a:t>현재 예약 일자가 아닌 일자의 예약 버튼을 통해 예약 일자 및 시간 수정 가능</a:t>
            </a:r>
            <a:endParaRPr lang="en-US" altLang="ko-KR" sz="1050" b="1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214282" y="2500306"/>
            <a:ext cx="3143272" cy="4143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34" name="TextBox 33"/>
            <p:cNvSpPr txBox="1"/>
            <p:nvPr/>
          </p:nvSpPr>
          <p:spPr>
            <a:xfrm>
              <a:off x="179512" y="-29"/>
              <a:ext cx="5330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예약현황</a:t>
              </a:r>
              <a:endParaRPr lang="ko-KR" altLang="en-US" sz="2800" dirty="0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5857884" y="5222721"/>
            <a:ext cx="235745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현재 예약 건의 예약 시간 수정 가능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72000" y="3722523"/>
            <a:ext cx="171451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수정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”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클릭 시 알림 팝업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 rot="10800000" flipV="1">
            <a:off x="6072198" y="2214554"/>
            <a:ext cx="428628" cy="35719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357950" y="2428868"/>
            <a:ext cx="171451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사용자 선택하여 값 입력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6944" y="3500438"/>
            <a:ext cx="8964212" cy="32861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6944" y="668176"/>
            <a:ext cx="8964212" cy="27608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 t="6935"/>
          <a:stretch>
            <a:fillRect/>
          </a:stretch>
        </p:blipFill>
        <p:spPr bwMode="auto">
          <a:xfrm>
            <a:off x="142845" y="714356"/>
            <a:ext cx="4643470" cy="191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857232"/>
            <a:ext cx="3500462" cy="129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68" y="4143380"/>
            <a:ext cx="43624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8662" y="2571744"/>
            <a:ext cx="6915174" cy="22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8662" y="3143248"/>
            <a:ext cx="6929486" cy="20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직선 연결선 11"/>
          <p:cNvCxnSpPr/>
          <p:nvPr/>
        </p:nvCxnSpPr>
        <p:spPr>
          <a:xfrm flipV="1">
            <a:off x="2571736" y="1428736"/>
            <a:ext cx="2500330" cy="92869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43240" y="2285992"/>
            <a:ext cx="514353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예약 수정을 통해 현재 예약 일자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예약자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예약 사유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예약 시간 변경 가능</a:t>
            </a:r>
            <a:endParaRPr lang="en-US" altLang="ko-KR" sz="105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124058" y="2357429"/>
            <a:ext cx="447678" cy="2143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4018968" y="2919409"/>
            <a:ext cx="338718" cy="1428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14414" y="2581269"/>
            <a:ext cx="671517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357686" y="4071942"/>
            <a:ext cx="3571900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8596" y="3571876"/>
            <a:ext cx="2286016" cy="310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857224" y="3571876"/>
            <a:ext cx="1643074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2500298" y="3643314"/>
            <a:ext cx="1000132" cy="50006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71802" y="4643446"/>
            <a:ext cx="5429288" cy="9002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예약 수정 폼 호출 시 호출 시의 페이지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월 정보를 </a:t>
            </a:r>
            <a:r>
              <a:rPr lang="en-US" altLang="ko-KR" sz="1050" b="1" dirty="0" smtClean="0"/>
              <a:t>GET </a:t>
            </a:r>
            <a:r>
              <a:rPr lang="ko-KR" altLang="en-US" sz="1050" b="1" dirty="0" smtClean="0"/>
              <a:t>값으로 넘겨 수정 완료 및 수정 취소 시 예약 수정 폼을 호출 했던 페이지로 돌아 가도록 구현</a:t>
            </a:r>
            <a:r>
              <a:rPr lang="en-US" altLang="ko-KR" sz="1050" b="1" dirty="0" smtClean="0"/>
              <a:t>(ex – 2</a:t>
            </a:r>
            <a:r>
              <a:rPr lang="ko-KR" altLang="en-US" sz="1050" b="1" dirty="0" smtClean="0"/>
              <a:t>페이지</a:t>
            </a:r>
            <a:r>
              <a:rPr lang="en-US" altLang="ko-KR" sz="1050" b="1" dirty="0" smtClean="0"/>
              <a:t>, 11</a:t>
            </a:r>
            <a:r>
              <a:rPr lang="ko-KR" altLang="en-US" sz="1050" b="1" dirty="0" smtClean="0"/>
              <a:t>월에서 수정 호출 시 수정 후 </a:t>
            </a:r>
            <a:r>
              <a:rPr lang="en-US" altLang="ko-KR" sz="1050" b="1" dirty="0" smtClean="0"/>
              <a:t>2</a:t>
            </a:r>
            <a:r>
              <a:rPr lang="ko-KR" altLang="en-US" sz="1050" b="1" dirty="0" smtClean="0"/>
              <a:t>페이지</a:t>
            </a:r>
            <a:r>
              <a:rPr lang="en-US" altLang="ko-KR" sz="1050" b="1" dirty="0" smtClean="0"/>
              <a:t>, 11</a:t>
            </a:r>
            <a:r>
              <a:rPr lang="ko-KR" altLang="en-US" sz="1050" b="1" dirty="0" smtClean="0"/>
              <a:t>월 리스트로 리턴</a:t>
            </a:r>
            <a:r>
              <a:rPr lang="en-US" altLang="ko-KR" sz="1050" b="1" dirty="0" smtClean="0"/>
              <a:t>)</a:t>
            </a:r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예약 현황 확인 및 수정의 경우도 회의실 고유 값</a:t>
            </a:r>
            <a:r>
              <a:rPr lang="en-US" altLang="ko-KR" sz="1050" b="1" dirty="0" smtClean="0"/>
              <a:t>(ROOMA, ROOMB)</a:t>
            </a:r>
            <a:r>
              <a:rPr lang="ko-KR" altLang="en-US" sz="1050" b="1" dirty="0" smtClean="0"/>
              <a:t>를 </a:t>
            </a:r>
            <a:r>
              <a:rPr lang="en-US" altLang="ko-KR" sz="1050" b="1" dirty="0" smtClean="0"/>
              <a:t>GET</a:t>
            </a:r>
            <a:r>
              <a:rPr lang="ko-KR" altLang="en-US" sz="1050" b="1" dirty="0" smtClean="0"/>
              <a:t>으로 넘겨 하나의 예약 수정 </a:t>
            </a:r>
            <a:r>
              <a:rPr lang="ko-KR" altLang="en-US" sz="1050" b="1" dirty="0" err="1" smtClean="0"/>
              <a:t>로직에서</a:t>
            </a:r>
            <a:r>
              <a:rPr lang="ko-KR" altLang="en-US" sz="1050" b="1" dirty="0" smtClean="0"/>
              <a:t> 여러 회의실에 대한 예약 수정이 가능 하도록 구현</a:t>
            </a:r>
            <a:r>
              <a:rPr lang="en-US" altLang="ko-KR" sz="1050" b="1" dirty="0" smtClean="0"/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214414" y="3143248"/>
            <a:ext cx="671517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429124" y="2857496"/>
            <a:ext cx="6429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</a:rPr>
              <a:t>수정 후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29" name="TextBox 28"/>
            <p:cNvSpPr txBox="1"/>
            <p:nvPr/>
          </p:nvSpPr>
          <p:spPr>
            <a:xfrm>
              <a:off x="179512" y="-29"/>
              <a:ext cx="5330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예약현황</a:t>
              </a:r>
              <a:endParaRPr lang="ko-KR" altLang="en-US" sz="2800" dirty="0"/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686301" y="668176"/>
            <a:ext cx="4429124" cy="5761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7894" y="668176"/>
            <a:ext cx="4625544" cy="5761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449" r="4347"/>
          <a:stretch>
            <a:fillRect/>
          </a:stretch>
        </p:blipFill>
        <p:spPr bwMode="auto">
          <a:xfrm>
            <a:off x="71406" y="1214422"/>
            <a:ext cx="4500594" cy="195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 r="6250"/>
          <a:stretch>
            <a:fillRect/>
          </a:stretch>
        </p:blipFill>
        <p:spPr bwMode="auto">
          <a:xfrm>
            <a:off x="214282" y="3500438"/>
            <a:ext cx="3214710" cy="131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 r="45043"/>
          <a:stretch>
            <a:fillRect/>
          </a:stretch>
        </p:blipFill>
        <p:spPr bwMode="auto">
          <a:xfrm>
            <a:off x="2000232" y="3571876"/>
            <a:ext cx="2428892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/>
          <a:srcRect r="2790"/>
          <a:stretch>
            <a:fillRect/>
          </a:stretch>
        </p:blipFill>
        <p:spPr bwMode="auto">
          <a:xfrm>
            <a:off x="285720" y="4929198"/>
            <a:ext cx="3214710" cy="94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/>
          <a:srcRect r="33884"/>
          <a:stretch>
            <a:fillRect/>
          </a:stretch>
        </p:blipFill>
        <p:spPr bwMode="auto">
          <a:xfrm>
            <a:off x="2071670" y="5000636"/>
            <a:ext cx="211532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/>
          <a:srcRect r="4839"/>
          <a:stretch>
            <a:fillRect/>
          </a:stretch>
        </p:blipFill>
        <p:spPr bwMode="auto">
          <a:xfrm>
            <a:off x="4857752" y="4929198"/>
            <a:ext cx="4214842" cy="114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3857620" y="1957377"/>
            <a:ext cx="642942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2844" y="714356"/>
            <a:ext cx="4429156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이용신청 관리에서 로그인 화면에서 신청된 이용 신청에 대한 처리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이용 신청 승인</a:t>
            </a:r>
            <a:r>
              <a:rPr lang="en-US" altLang="ko-KR" sz="1050" b="1" dirty="0" smtClean="0"/>
              <a:t>/</a:t>
            </a:r>
            <a:r>
              <a:rPr lang="ko-KR" altLang="en-US" sz="1050" b="1" dirty="0" smtClean="0"/>
              <a:t>반려 시 이용신청 시 입력한 메일에 처리 결과에 대해 발송</a:t>
            </a:r>
            <a:endParaRPr lang="en-US" altLang="ko-KR" sz="105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071670" y="4572008"/>
            <a:ext cx="2000264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71670" y="5929330"/>
            <a:ext cx="2000264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8"/>
          <a:srcRect t="6095" b="11627"/>
          <a:stretch>
            <a:fillRect/>
          </a:stretch>
        </p:blipFill>
        <p:spPr bwMode="auto">
          <a:xfrm>
            <a:off x="5929322" y="714356"/>
            <a:ext cx="242889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직선 연결선 13"/>
          <p:cNvCxnSpPr>
            <a:endCxn id="19" idx="0"/>
          </p:cNvCxnSpPr>
          <p:nvPr/>
        </p:nvCxnSpPr>
        <p:spPr>
          <a:xfrm rot="5400000">
            <a:off x="2571736" y="2643182"/>
            <a:ext cx="2428892" cy="142876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929322" y="3929066"/>
            <a:ext cx="2286016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786314" y="3214686"/>
            <a:ext cx="414340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사용자의 이용 신청 시 입력한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이메일로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이용 신청에 대한 처리 결과를 발송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72066" y="5000636"/>
            <a:ext cx="4000528" cy="1071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786314" y="4357694"/>
            <a:ext cx="414340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이용 신청 처리 후 처리 상태에 대한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alert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메시지 띄운 후 이용 신청 관리 페이지로 이동 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22" name="TextBox 21"/>
            <p:cNvSpPr txBox="1"/>
            <p:nvPr/>
          </p:nvSpPr>
          <p:spPr>
            <a:xfrm>
              <a:off x="179512" y="-29"/>
              <a:ext cx="5921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이용신청관리</a:t>
              </a:r>
              <a:endParaRPr lang="ko-KR" altLang="en-US" sz="2800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36944" y="4786322"/>
            <a:ext cx="8964212" cy="19035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6944" y="668176"/>
            <a:ext cx="8964212" cy="40467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714356"/>
            <a:ext cx="4071966" cy="37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1928802"/>
            <a:ext cx="4691095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6357958"/>
            <a:ext cx="80676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/>
          <a:srcRect b="4286"/>
          <a:stretch>
            <a:fillRect/>
          </a:stretch>
        </p:blipFill>
        <p:spPr bwMode="auto">
          <a:xfrm>
            <a:off x="142876" y="1558482"/>
            <a:ext cx="3643338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/>
          <a:srcRect r="12712" b="-8539"/>
          <a:stretch>
            <a:fillRect/>
          </a:stretch>
        </p:blipFill>
        <p:spPr bwMode="auto">
          <a:xfrm>
            <a:off x="285720" y="1272730"/>
            <a:ext cx="981074" cy="227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/>
          <a:srcRect t="31211" r="9677" b="37578"/>
          <a:stretch>
            <a:fillRect/>
          </a:stretch>
        </p:blipFill>
        <p:spPr bwMode="auto">
          <a:xfrm>
            <a:off x="214282" y="714356"/>
            <a:ext cx="400052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500034" y="785794"/>
            <a:ext cx="2643206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4" idx="2"/>
            <a:endCxn id="9" idx="0"/>
          </p:cNvCxnSpPr>
          <p:nvPr/>
        </p:nvCxnSpPr>
        <p:spPr>
          <a:xfrm rot="5400000">
            <a:off x="1162636" y="613729"/>
            <a:ext cx="272622" cy="104538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57290" y="1142984"/>
            <a:ext cx="2928958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관리자의 이용신청 처리 시 별로의 </a:t>
            </a:r>
            <a:r>
              <a:rPr lang="en-US" altLang="ko-KR" sz="1050" b="1" dirty="0" err="1" smtClean="0">
                <a:solidFill>
                  <a:srgbClr val="FF0000"/>
                </a:solidFill>
              </a:rPr>
              <a:t>MailSend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클래스를 호출하여 메일 발송을 처리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3438" y="857232"/>
            <a:ext cx="385765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rot="16200000" flipH="1">
            <a:off x="6031715" y="1531129"/>
            <a:ext cx="928694" cy="952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/>
          <a:srcRect b="9999"/>
          <a:stretch>
            <a:fillRect/>
          </a:stretch>
        </p:blipFill>
        <p:spPr bwMode="auto">
          <a:xfrm>
            <a:off x="642910" y="5529279"/>
            <a:ext cx="7600950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직사각형 23"/>
          <p:cNvSpPr/>
          <p:nvPr/>
        </p:nvSpPr>
        <p:spPr>
          <a:xfrm>
            <a:off x="4555978" y="2357430"/>
            <a:ext cx="73040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00562" y="1298990"/>
            <a:ext cx="421484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이용신청 처리 후 처리가 완료된 이용 신청 건에 대한 데이터를 신청 테이블에서 추출 하여 사용자 테이블에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Insert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53528" y="3866864"/>
            <a:ext cx="135732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5786" y="5243527"/>
            <a:ext cx="535785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이용 신청 테이블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test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계정의 신청 처리 상태를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w(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승인 대기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 &gt; a(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신청 승인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변경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5786" y="5815031"/>
            <a:ext cx="771530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이용 신청 테이블의 신청 처리 상태가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a(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신청 승인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상태로 변경되는 데이터의 값들을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SELECT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읽어와 사용자 테이블에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삽입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777474" y="5538515"/>
            <a:ext cx="500066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000892" y="4833476"/>
            <a:ext cx="178595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APPLY_STATUS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컬럼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ko-KR" altLang="en-US" sz="1050" b="1" dirty="0" smtClean="0">
                <a:solidFill>
                  <a:srgbClr val="FF0000"/>
                </a:solidFill>
              </a:rPr>
              <a:t> 신청 대기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: w(wait)</a:t>
            </a:r>
          </a:p>
          <a:p>
            <a:pPr>
              <a:buFontTx/>
              <a:buChar char="-"/>
            </a:pP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신청 승인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: a(approve)</a:t>
            </a:r>
          </a:p>
          <a:p>
            <a:pPr>
              <a:buFontTx/>
              <a:buChar char="-"/>
            </a:pP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신청 발려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: r(reject)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85852" y="5572140"/>
            <a:ext cx="5715040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아래쪽 화살표 37"/>
          <p:cNvSpPr/>
          <p:nvPr/>
        </p:nvSpPr>
        <p:spPr>
          <a:xfrm>
            <a:off x="4018968" y="6143644"/>
            <a:ext cx="338718" cy="1428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29124" y="6104042"/>
            <a:ext cx="163355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SELECT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결과를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INSERT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34" name="TextBox 33"/>
            <p:cNvSpPr txBox="1"/>
            <p:nvPr/>
          </p:nvSpPr>
          <p:spPr>
            <a:xfrm>
              <a:off x="179512" y="-29"/>
              <a:ext cx="5921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이용신청관리</a:t>
              </a:r>
              <a:endParaRPr lang="ko-KR" altLang="en-US" sz="2800" dirty="0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429124" y="668176"/>
            <a:ext cx="4627448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180" y="668176"/>
            <a:ext cx="4311506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t="3613" r="4682" b="2436"/>
          <a:stretch>
            <a:fillRect/>
          </a:stretch>
        </p:blipFill>
        <p:spPr bwMode="auto">
          <a:xfrm>
            <a:off x="142844" y="1142984"/>
            <a:ext cx="407196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1639" y="1071546"/>
            <a:ext cx="307657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/>
          <a:srcRect t="19165" b="5062"/>
          <a:stretch>
            <a:fillRect/>
          </a:stretch>
        </p:blipFill>
        <p:spPr bwMode="auto">
          <a:xfrm>
            <a:off x="714348" y="5020436"/>
            <a:ext cx="3500462" cy="169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 t="9917"/>
          <a:stretch>
            <a:fillRect/>
          </a:stretch>
        </p:blipFill>
        <p:spPr bwMode="auto">
          <a:xfrm>
            <a:off x="357158" y="2928934"/>
            <a:ext cx="2997658" cy="2595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6"/>
          <a:srcRect r="4082" b="9434"/>
          <a:stretch>
            <a:fillRect/>
          </a:stretch>
        </p:blipFill>
        <p:spPr bwMode="auto">
          <a:xfrm>
            <a:off x="785786" y="4143380"/>
            <a:ext cx="335758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/>
          <a:srcRect b="44149"/>
          <a:stretch>
            <a:fillRect/>
          </a:stretch>
        </p:blipFill>
        <p:spPr bwMode="auto">
          <a:xfrm>
            <a:off x="5143504" y="2428868"/>
            <a:ext cx="349023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1214414" y="1500174"/>
            <a:ext cx="278608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1406" y="727486"/>
            <a:ext cx="414340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사용자 관리에서 사용자 목록을 확인 가능 상단 검색 폼에서 부서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사용자 아이디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사용자 이름으로 목록 검색 가능</a:t>
            </a:r>
            <a:endParaRPr lang="en-US" altLang="ko-KR" sz="1050" b="1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561947" y="3624264"/>
            <a:ext cx="1571636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786710" y="1928802"/>
            <a:ext cx="428628" cy="195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8"/>
          <a:srcRect l="3077"/>
          <a:stretch>
            <a:fillRect/>
          </a:stretch>
        </p:blipFill>
        <p:spPr bwMode="auto">
          <a:xfrm>
            <a:off x="4500562" y="4643446"/>
            <a:ext cx="4500595" cy="45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4572000" y="3643314"/>
            <a:ext cx="4429156" cy="9002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예약 테이블 </a:t>
            </a:r>
            <a:r>
              <a:rPr lang="en-US" altLang="ko-KR" sz="1050" b="1" dirty="0" smtClean="0"/>
              <a:t>ROOMA/ROOMB </a:t>
            </a:r>
            <a:r>
              <a:rPr lang="ko-KR" altLang="en-US" sz="1050" b="1" dirty="0" smtClean="0"/>
              <a:t>테이블의 예약자 정보인 </a:t>
            </a:r>
            <a:r>
              <a:rPr lang="en-US" altLang="ko-KR" sz="1050" b="1" dirty="0" smtClean="0"/>
              <a:t>BOOK_MEMBER </a:t>
            </a:r>
            <a:r>
              <a:rPr lang="ko-KR" altLang="en-US" sz="1050" b="1" dirty="0" err="1" smtClean="0"/>
              <a:t>컬럼은</a:t>
            </a:r>
            <a:r>
              <a:rPr lang="ko-KR" altLang="en-US" sz="1050" b="1" dirty="0" smtClean="0"/>
              <a:t> 사용자 테이블의 사용자 </a:t>
            </a:r>
            <a:r>
              <a:rPr lang="en-US" altLang="ko-KR" sz="1050" b="1" dirty="0" smtClean="0"/>
              <a:t>ID </a:t>
            </a:r>
            <a:r>
              <a:rPr lang="ko-KR" altLang="en-US" sz="1050" b="1" dirty="0" smtClean="0"/>
              <a:t>값의 </a:t>
            </a:r>
            <a:r>
              <a:rPr lang="ko-KR" altLang="en-US" sz="1050" b="1" dirty="0" err="1" smtClean="0"/>
              <a:t>외래키</a:t>
            </a:r>
            <a:r>
              <a:rPr lang="ko-KR" altLang="en-US" sz="1050" b="1" dirty="0" smtClean="0"/>
              <a:t> 제약 조건 및 참조 키 삭제 시 </a:t>
            </a:r>
            <a:r>
              <a:rPr lang="en-US" altLang="ko-KR" sz="1050" b="1" dirty="0" smtClean="0"/>
              <a:t>CASCADE </a:t>
            </a:r>
            <a:r>
              <a:rPr lang="ko-KR" altLang="en-US" sz="1050" b="1" dirty="0" smtClean="0"/>
              <a:t>옵션이 적용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사용자가 삭제될 시 삭제된 사용자 이름으로 예약 된 정보들도 함께 삭제가 됨</a:t>
            </a:r>
            <a:r>
              <a:rPr lang="en-US" altLang="ko-KR" sz="1050" b="1" dirty="0" smtClean="0"/>
              <a:t>(</a:t>
            </a:r>
            <a:r>
              <a:rPr lang="ko-KR" altLang="en-US" sz="1050" b="1" dirty="0" err="1" smtClean="0"/>
              <a:t>참조무결성</a:t>
            </a:r>
            <a:r>
              <a:rPr lang="ko-KR" altLang="en-US" sz="1050" b="1" dirty="0" smtClean="0"/>
              <a:t> 적용</a:t>
            </a:r>
            <a:r>
              <a:rPr lang="en-US" altLang="ko-KR" sz="1050" b="1" dirty="0" smtClean="0"/>
              <a:t>)</a:t>
            </a:r>
          </a:p>
        </p:txBody>
      </p:sp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9"/>
          <a:srcRect l="3077"/>
          <a:stretch>
            <a:fillRect/>
          </a:stretch>
        </p:blipFill>
        <p:spPr bwMode="auto">
          <a:xfrm>
            <a:off x="4500562" y="5572140"/>
            <a:ext cx="4500594" cy="60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직사각형 25"/>
          <p:cNvSpPr/>
          <p:nvPr/>
        </p:nvSpPr>
        <p:spPr>
          <a:xfrm>
            <a:off x="4643438" y="4714884"/>
            <a:ext cx="3143272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786446" y="746192"/>
            <a:ext cx="235745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사용자 관리에서 </a:t>
            </a:r>
            <a:r>
              <a:rPr lang="ko-KR" altLang="en-US" sz="1050" b="1" smtClean="0">
                <a:solidFill>
                  <a:srgbClr val="FF0000"/>
                </a:solidFill>
              </a:rPr>
              <a:t>사용자 삭제 가능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72132" y="5072074"/>
            <a:ext cx="178595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solidFill>
                  <a:srgbClr val="FF0000"/>
                </a:solidFill>
              </a:rPr>
              <a:t>Testname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사용자 삭제 시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43438" y="5715016"/>
            <a:ext cx="3429024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475304" y="6215082"/>
            <a:ext cx="457203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ROOMA(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예약 정보 테이블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에서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50" b="1" dirty="0" err="1" smtClean="0">
                <a:solidFill>
                  <a:srgbClr val="FF0000"/>
                </a:solidFill>
              </a:rPr>
              <a:t>testname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사용자로 예약 된 정보 삭제됨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1604" y="4000504"/>
            <a:ext cx="264320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부서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아이디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이름 입력하여 사용자 검색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36" name="TextBox 35"/>
            <p:cNvSpPr txBox="1"/>
            <p:nvPr/>
          </p:nvSpPr>
          <p:spPr>
            <a:xfrm>
              <a:off x="179512" y="-29"/>
              <a:ext cx="55627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사용자관리</a:t>
              </a:r>
              <a:endParaRPr lang="ko-KR" altLang="en-US" sz="2800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4280" y="668176"/>
            <a:ext cx="8954976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3714776" cy="753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그룹 6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4" name="TextBox 3"/>
            <p:cNvSpPr txBox="1"/>
            <p:nvPr/>
          </p:nvSpPr>
          <p:spPr>
            <a:xfrm>
              <a:off x="179512" y="-29"/>
              <a:ext cx="5077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사용자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회원정보수정</a:t>
              </a:r>
              <a:endParaRPr lang="ko-KR" altLang="en-US" sz="28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357430"/>
            <a:ext cx="3214710" cy="407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2428868"/>
            <a:ext cx="4316578" cy="3629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71472" y="785794"/>
            <a:ext cx="514353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사용자로 로그인 시 상단에 로그아웃 및 회원정보수정 메뉴가 나오도록 구현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회원 정보수정에서 </a:t>
            </a:r>
            <a:r>
              <a:rPr lang="ko-KR" altLang="en-US" sz="1050" b="1" dirty="0" err="1" smtClean="0"/>
              <a:t>이메일</a:t>
            </a:r>
            <a:r>
              <a:rPr lang="ko-KR" altLang="en-US" sz="1050" b="1" dirty="0" smtClean="0"/>
              <a:t> 주소 사용자 이름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부서 등 변경 가능</a:t>
            </a:r>
            <a:endParaRPr lang="en-US" altLang="ko-KR" sz="105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500166" y="1571612"/>
            <a:ext cx="271464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86446" y="4143380"/>
            <a:ext cx="57150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857620" y="3286124"/>
            <a:ext cx="2714644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회원의 부서 수정 시 부서선택 버튼 클릭 시 부서 선택 팝업이 나오며 부서를 선택 시 부서 입력란에 값이 입력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00108"/>
            <a:ext cx="3622992" cy="303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그룹 7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9" name="TextBox 8"/>
            <p:cNvSpPr txBox="1"/>
            <p:nvPr/>
          </p:nvSpPr>
          <p:spPr>
            <a:xfrm>
              <a:off x="179512" y="-29"/>
              <a:ext cx="64075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사용자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회의실예약 동작 요약</a:t>
              </a:r>
              <a:endParaRPr lang="ko-KR" altLang="en-US" sz="2800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1142984"/>
            <a:ext cx="4214842" cy="449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 l="14852" r="18316"/>
          <a:stretch>
            <a:fillRect/>
          </a:stretch>
        </p:blipFill>
        <p:spPr bwMode="auto">
          <a:xfrm>
            <a:off x="4643438" y="1714488"/>
            <a:ext cx="1285884" cy="923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43636" y="2000240"/>
            <a:ext cx="2857520" cy="5758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285720" y="674754"/>
            <a:ext cx="321471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1. </a:t>
            </a:r>
            <a:r>
              <a:rPr lang="ko-KR" altLang="en-US" sz="1050" b="1" dirty="0" smtClean="0"/>
              <a:t>사용자 로그인 시 회의실 예약 페이지로 이동</a:t>
            </a:r>
            <a:endParaRPr lang="ko-KR" altLang="en-US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16" y="2928934"/>
            <a:ext cx="2127505" cy="5770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불가일 경우 해당 일자의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시간이 모두 예약 되었거나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관리자에 의해 예약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불가된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경우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6314" y="674754"/>
            <a:ext cx="321471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2. </a:t>
            </a:r>
            <a:r>
              <a:rPr lang="ko-KR" altLang="en-US" sz="1050" b="1" dirty="0" smtClean="0"/>
              <a:t>예약 페이지에서 원하는 일자로 예약을 진행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286512" y="5066497"/>
            <a:ext cx="2786082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시간이 붉은색 음영일 경우 이미 다른 예약이 </a:t>
            </a:r>
            <a:r>
              <a:rPr lang="ko-KR" altLang="en-US" sz="1050" b="1" smtClean="0">
                <a:solidFill>
                  <a:srgbClr val="FF0000"/>
                </a:solidFill>
              </a:rPr>
              <a:t>존재하는 </a:t>
            </a:r>
            <a:r>
              <a:rPr lang="ko-KR" altLang="en-US" sz="1050" b="1" smtClean="0">
                <a:solidFill>
                  <a:srgbClr val="FF0000"/>
                </a:solidFill>
              </a:rPr>
              <a:t>상태로 다른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시간대로 예약 진행을 하거나 다른 일자로 예약 진행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/>
          <a:srcRect l="1979" r="2044"/>
          <a:stretch>
            <a:fillRect/>
          </a:stretch>
        </p:blipFill>
        <p:spPr bwMode="auto">
          <a:xfrm>
            <a:off x="3071802" y="5857892"/>
            <a:ext cx="5996700" cy="42862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6" name="직선 연결선 15"/>
          <p:cNvCxnSpPr/>
          <p:nvPr/>
        </p:nvCxnSpPr>
        <p:spPr>
          <a:xfrm rot="5400000">
            <a:off x="6001951" y="5643975"/>
            <a:ext cx="427834" cy="158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857884" y="2928934"/>
            <a:ext cx="642942" cy="642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rot="16200000" flipV="1">
            <a:off x="5643173" y="2715017"/>
            <a:ext cx="357984" cy="35719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rot="5400000" flipH="1" flipV="1">
            <a:off x="6357553" y="2715017"/>
            <a:ext cx="357984" cy="35719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69557" y="4442262"/>
            <a:ext cx="3031599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사용자의 경우 예약자에 현재 로그인 된 사용자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아이디 값이 입력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99432" y="4670878"/>
            <a:ext cx="1285884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357686" y="4572008"/>
            <a:ext cx="4668696" cy="22193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357686" y="668176"/>
            <a:ext cx="4668696" cy="38323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180" y="661968"/>
            <a:ext cx="4240068" cy="61436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3" name="TextBox 2"/>
            <p:cNvSpPr txBox="1"/>
            <p:nvPr/>
          </p:nvSpPr>
          <p:spPr>
            <a:xfrm>
              <a:off x="179512" y="-29"/>
              <a:ext cx="4717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사용자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회의실예약</a:t>
              </a:r>
              <a:endParaRPr lang="ko-KR" altLang="en-US" sz="2800" dirty="0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r="6452" b="28977"/>
          <a:stretch>
            <a:fillRect/>
          </a:stretch>
        </p:blipFill>
        <p:spPr bwMode="auto">
          <a:xfrm>
            <a:off x="71406" y="857232"/>
            <a:ext cx="4143404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78" y="1155770"/>
            <a:ext cx="18097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 l="832" t="9758" r="1394" b="10280"/>
          <a:stretch>
            <a:fillRect/>
          </a:stretch>
        </p:blipFill>
        <p:spPr bwMode="auto">
          <a:xfrm>
            <a:off x="4420816" y="4929198"/>
            <a:ext cx="4563808" cy="97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1857356" y="2857496"/>
            <a:ext cx="1143008" cy="928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8" idx="3"/>
            <a:endCxn id="19" idx="1"/>
          </p:cNvCxnSpPr>
          <p:nvPr/>
        </p:nvCxnSpPr>
        <p:spPr>
          <a:xfrm flipV="1">
            <a:off x="3000364" y="903055"/>
            <a:ext cx="1614499" cy="241878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3438" y="5857892"/>
            <a:ext cx="4286280" cy="9002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사용자 페이지는 예약자 선택이 불가하며 현재 로그인 된 사용자가 예약자로 입력되도록 구현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특정 일자 선택 시 예약 일자 값이 입력되며 선택한 일자에 이미 예약 된 시간은 시간 선택 폼에서 선택이 불가하도록 </a:t>
            </a:r>
            <a:r>
              <a:rPr lang="en-US" altLang="ko-KR" sz="1050" b="1" dirty="0" smtClean="0"/>
              <a:t>disable(</a:t>
            </a:r>
            <a:r>
              <a:rPr lang="ko-KR" altLang="en-US" sz="1050" b="1" dirty="0" smtClean="0"/>
              <a:t>붉은색 음영</a:t>
            </a:r>
            <a:r>
              <a:rPr lang="en-US" altLang="ko-KR" sz="1050" b="1" dirty="0" smtClean="0"/>
              <a:t>)</a:t>
            </a:r>
            <a:r>
              <a:rPr lang="ko-KR" altLang="en-US" sz="1050" b="1" dirty="0" smtClean="0"/>
              <a:t> 처리</a:t>
            </a:r>
            <a:endParaRPr lang="en-US" altLang="ko-KR" sz="1050" b="1" dirty="0" smtClean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2052628"/>
            <a:ext cx="35528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2066" y="1195372"/>
            <a:ext cx="100013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7"/>
          <a:srcRect l="1563" r="4687" b="21250"/>
          <a:stretch>
            <a:fillRect/>
          </a:stretch>
        </p:blipFill>
        <p:spPr bwMode="auto">
          <a:xfrm>
            <a:off x="4643438" y="4183201"/>
            <a:ext cx="4286280" cy="264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614863" y="695306"/>
            <a:ext cx="428628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예약불가사유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>&gt; </a:t>
            </a:r>
            <a:r>
              <a:rPr lang="ko-KR" altLang="en-US" sz="1050" b="1" dirty="0" smtClean="0"/>
              <a:t> 관리자가 예약을 제한 처리하였을 시 예약 불가 상태일 수 있으며 예약 제한을 해제하면 정상적으로 예약이 가능</a:t>
            </a:r>
            <a:endParaRPr lang="en-US" altLang="ko-KR" sz="105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4643438" y="1798712"/>
            <a:ext cx="178595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관리자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: 19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일을 예약 제한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4863" y="2552694"/>
            <a:ext cx="4357718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관리자의 예약 제한 시 </a:t>
            </a:r>
            <a:r>
              <a:rPr lang="en-US" altLang="ko-KR" sz="1050" b="1" dirty="0" smtClean="0"/>
              <a:t>RESTRICT_TABLE</a:t>
            </a:r>
            <a:r>
              <a:rPr lang="ko-KR" altLang="en-US" sz="1050" b="1" dirty="0" smtClean="0"/>
              <a:t>에 예약 제한 값 삽입 됨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관리자의 예약 제한 해제 시 </a:t>
            </a:r>
            <a:r>
              <a:rPr lang="en-US" altLang="ko-KR" sz="1050" b="1" dirty="0" smtClean="0"/>
              <a:t>RESTRICT_TABLE</a:t>
            </a:r>
            <a:r>
              <a:rPr lang="ko-KR" altLang="en-US" sz="1050" b="1" dirty="0" smtClean="0"/>
              <a:t>에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값이 삭제 되고 사용자가 예약 가능 하도록 구현</a:t>
            </a:r>
            <a:endParaRPr lang="en-US" altLang="ko-KR" sz="1050" b="1" dirty="0" smtClean="0"/>
          </a:p>
        </p:txBody>
      </p:sp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8"/>
          <a:srcRect t="8172" b="12500"/>
          <a:stretch>
            <a:fillRect/>
          </a:stretch>
        </p:blipFill>
        <p:spPr bwMode="auto">
          <a:xfrm>
            <a:off x="6057899" y="3429000"/>
            <a:ext cx="1371622" cy="66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4624388" y="3075415"/>
            <a:ext cx="43577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예약불가사유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>&gt; </a:t>
            </a:r>
            <a:r>
              <a:rPr lang="ko-KR" altLang="en-US" sz="1050" b="1" dirty="0" smtClean="0"/>
              <a:t>특정 일자에 예약 가능한 시간 전체가 다른 사용자 등에 의해 예약 되어 있다면  예약불가</a:t>
            </a:r>
            <a:endParaRPr lang="en-US" altLang="ko-KR" sz="1050" b="1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5929322" y="4162190"/>
            <a:ext cx="714380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124718" y="3438405"/>
            <a:ext cx="285752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34045" y="5072074"/>
            <a:ext cx="357190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677932" y="5691203"/>
            <a:ext cx="4286280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1406" y="5529150"/>
            <a:ext cx="414340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사용자 페이지는 역시 관리자의 예약 페이지와 동일하게 예약이 필요한 회의실 선택 시 회의실 고유 값을 </a:t>
            </a:r>
            <a:r>
              <a:rPr lang="en-US" altLang="ko-KR" sz="1050" b="1" dirty="0" smtClean="0"/>
              <a:t>GET</a:t>
            </a:r>
            <a:r>
              <a:rPr lang="ko-KR" altLang="en-US" sz="1050" b="1" dirty="0" smtClean="0"/>
              <a:t> 값으로 넘김 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GET </a:t>
            </a:r>
            <a:r>
              <a:rPr lang="ko-KR" altLang="en-US" sz="1050" b="1" dirty="0" smtClean="0"/>
              <a:t>으로 받은 회의실 값에 의해 하나의 예약 처리 </a:t>
            </a:r>
            <a:r>
              <a:rPr lang="ko-KR" altLang="en-US" sz="1050" b="1" dirty="0" err="1" smtClean="0"/>
              <a:t>로직에서</a:t>
            </a:r>
            <a:r>
              <a:rPr lang="ko-KR" altLang="en-US" sz="1050" b="1" dirty="0" smtClean="0"/>
              <a:t> 여러 회의실의 예약 처리가 가능 하도록 구현</a:t>
            </a:r>
            <a:endParaRPr lang="en-US" altLang="ko-KR" sz="1050" b="1" dirty="0" smtClean="0"/>
          </a:p>
        </p:txBody>
      </p:sp>
      <p:pic>
        <p:nvPicPr>
          <p:cNvPr id="16395" name="Picture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406" y="4357694"/>
            <a:ext cx="17526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142976" y="4786322"/>
            <a:ext cx="3119446" cy="405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214282" y="5161984"/>
            <a:ext cx="57150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928926" y="4857760"/>
            <a:ext cx="114300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>
            <a:endCxn id="39" idx="1"/>
          </p:cNvCxnSpPr>
          <p:nvPr/>
        </p:nvCxnSpPr>
        <p:spPr>
          <a:xfrm flipV="1">
            <a:off x="785786" y="4964917"/>
            <a:ext cx="2143140" cy="357191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57950" y="1798712"/>
            <a:ext cx="264320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사용자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예약 달력 폼에 예약 불가로 표시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234256" y="3597831"/>
            <a:ext cx="623892" cy="492921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7715272" y="4162190"/>
            <a:ext cx="714380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endCxn id="27" idx="1"/>
          </p:cNvCxnSpPr>
          <p:nvPr/>
        </p:nvCxnSpPr>
        <p:spPr>
          <a:xfrm flipV="1">
            <a:off x="3071802" y="3283164"/>
            <a:ext cx="1552586" cy="21727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1"/>
          <a:srcRect t="19993" b="20029"/>
          <a:stretch>
            <a:fillRect/>
          </a:stretch>
        </p:blipFill>
        <p:spPr bwMode="auto">
          <a:xfrm>
            <a:off x="5143505" y="4624396"/>
            <a:ext cx="356870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직사각형 48"/>
          <p:cNvSpPr/>
          <p:nvPr/>
        </p:nvSpPr>
        <p:spPr>
          <a:xfrm>
            <a:off x="5214942" y="4786322"/>
            <a:ext cx="357190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056" y="1214422"/>
            <a:ext cx="517032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4253" r="7844" b="28030"/>
          <a:stretch>
            <a:fillRect/>
          </a:stretch>
        </p:blipFill>
        <p:spPr bwMode="auto">
          <a:xfrm>
            <a:off x="5429256" y="857232"/>
            <a:ext cx="2928958" cy="89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그룹 6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8" name="TextBox 7"/>
            <p:cNvSpPr txBox="1"/>
            <p:nvPr/>
          </p:nvSpPr>
          <p:spPr>
            <a:xfrm>
              <a:off x="179512" y="-29"/>
              <a:ext cx="5921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사용자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예약확인 동작요약</a:t>
              </a:r>
              <a:endParaRPr lang="ko-KR" altLang="en-US" sz="2800" dirty="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85720" y="674754"/>
            <a:ext cx="321471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1. </a:t>
            </a:r>
            <a:r>
              <a:rPr lang="ko-KR" altLang="en-US" sz="1050" b="1" dirty="0" smtClean="0"/>
              <a:t>사용자의 경우 예약 확인 페이지에서 자신이 예약한 리스트를 확인 및 삭제 가능</a:t>
            </a:r>
            <a:endParaRPr lang="ko-KR" altLang="en-US" sz="105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43174" y="1714488"/>
            <a:ext cx="1675459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현재 로그인 된 사용자의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리스트만 확인 가능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72000" y="2214554"/>
            <a:ext cx="500066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rot="5400000" flipH="1" flipV="1">
            <a:off x="5071669" y="1929199"/>
            <a:ext cx="357984" cy="35719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428728" y="2214554"/>
            <a:ext cx="285752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1500174"/>
            <a:ext cx="714380" cy="114300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3643314"/>
            <a:ext cx="4410079" cy="136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3982566" y="4473957"/>
            <a:ext cx="42862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42844" y="3246522"/>
            <a:ext cx="485778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2. </a:t>
            </a:r>
            <a:r>
              <a:rPr lang="ko-KR" altLang="en-US" sz="1050" b="1" dirty="0" smtClean="0"/>
              <a:t>원하는 일자의 예약 수정 클릭 시 예약 수정 폼으로 이동</a:t>
            </a:r>
            <a:endParaRPr lang="ko-KR" altLang="en-US" sz="105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4402229" y="4588763"/>
            <a:ext cx="571504" cy="158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2428868"/>
            <a:ext cx="3601440" cy="428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6197884" y="5180547"/>
            <a:ext cx="108876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현재 예약 상태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15074" y="5466299"/>
            <a:ext cx="1214446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429388" y="3714752"/>
            <a:ext cx="199285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현재 예약된 일자는 수정 버튼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00958" y="4000504"/>
            <a:ext cx="571504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233154" y="6268589"/>
            <a:ext cx="3714776" cy="251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28662" y="6072206"/>
            <a:ext cx="3801041" cy="5770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같은 예약 일자에서 자신이 예약 시간은 수정이 가능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예약된 시간대는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checked(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회색 음영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으로 표현되며 다른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건에서 예약된 건은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disabled(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붉은색 음역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상태로 표현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5643578"/>
            <a:ext cx="5715040" cy="28145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30" name="직선 연결선 29"/>
          <p:cNvCxnSpPr/>
          <p:nvPr/>
        </p:nvCxnSpPr>
        <p:spPr>
          <a:xfrm rot="16200000" flipV="1">
            <a:off x="4857752" y="6000768"/>
            <a:ext cx="357190" cy="35719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5" name="TextBox 4"/>
            <p:cNvSpPr txBox="1"/>
            <p:nvPr/>
          </p:nvSpPr>
          <p:spPr>
            <a:xfrm>
              <a:off x="179512" y="-29"/>
              <a:ext cx="4107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내용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테이블 구성</a:t>
              </a:r>
              <a:endParaRPr lang="ko-KR" altLang="en-US" sz="28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/>
          <p:cNvSpPr/>
          <p:nvPr/>
        </p:nvSpPr>
        <p:spPr>
          <a:xfrm>
            <a:off x="71406" y="2571744"/>
            <a:ext cx="314327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smtClean="0"/>
              <a:t>CREATE TABLE MEMBER_TABLE (</a:t>
            </a:r>
          </a:p>
          <a:p>
            <a:r>
              <a:rPr lang="en-US" altLang="ko-KR" sz="900" b="1" dirty="0" smtClean="0"/>
              <a:t>MEMBER_NUM NUMBER NOT NULL, </a:t>
            </a:r>
          </a:p>
          <a:p>
            <a:r>
              <a:rPr lang="en-US" altLang="ko-KR" sz="900" b="1" dirty="0" smtClean="0"/>
              <a:t>MEMBER_NAME VARCHAR2(30 BYTE) NULL, </a:t>
            </a:r>
          </a:p>
          <a:p>
            <a:r>
              <a:rPr lang="en-US" altLang="ko-KR" sz="900" b="1" dirty="0" smtClean="0"/>
              <a:t>MEMBER_DEPTNAME VARCHAR2(30 BYTE) NULL, </a:t>
            </a:r>
          </a:p>
          <a:p>
            <a:r>
              <a:rPr lang="en-US" altLang="ko-KR" sz="900" b="1" dirty="0" smtClean="0"/>
              <a:t>MEMBER_DEPTCODE VARCHAR2(30 BYTE) NULL, </a:t>
            </a:r>
          </a:p>
          <a:p>
            <a:r>
              <a:rPr lang="en-US" altLang="ko-KR" sz="900" b="1" dirty="0" smtClean="0"/>
              <a:t>MEMBER_ID VARCHAR2(30 BYTE) NOT NULL, </a:t>
            </a:r>
          </a:p>
          <a:p>
            <a:r>
              <a:rPr lang="en-US" altLang="ko-KR" sz="900" b="1" dirty="0" smtClean="0"/>
              <a:t>MEMBER_PW VARCHAR2(30 BYTE) NULL, </a:t>
            </a:r>
          </a:p>
          <a:p>
            <a:r>
              <a:rPr lang="en-US" altLang="ko-KR" sz="900" b="1" dirty="0" smtClean="0"/>
              <a:t>MEMBER_EMAIL VARCHAR2(100 BYTE) NULL, </a:t>
            </a:r>
          </a:p>
          <a:p>
            <a:r>
              <a:rPr lang="en-US" altLang="ko-KR" sz="900" b="1" dirty="0" smtClean="0"/>
              <a:t>MEMBER_JOIN_DATE DATE NULL, </a:t>
            </a:r>
          </a:p>
          <a:p>
            <a:r>
              <a:rPr lang="en-US" altLang="ko-KR" sz="900" b="1" dirty="0" smtClean="0"/>
              <a:t>MEMBER_ADMIN VARCHAR2(5 BYTE) NULL),</a:t>
            </a:r>
          </a:p>
          <a:p>
            <a:r>
              <a:rPr lang="en-US" altLang="ko-KR" sz="900" b="1" dirty="0" smtClean="0"/>
              <a:t>PRIMARY KEY (“MEMBER_NUM “,”MEMBER_ID” 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06" y="1983722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2. </a:t>
            </a:r>
            <a:r>
              <a:rPr lang="ko-KR" altLang="en-US" sz="900" b="1" dirty="0" smtClean="0"/>
              <a:t>회원 정보</a:t>
            </a:r>
            <a:endParaRPr lang="ko-KR" altLang="en-US" sz="900" b="1" dirty="0"/>
          </a:p>
        </p:txBody>
      </p:sp>
      <p:grpSp>
        <p:nvGrpSpPr>
          <p:cNvPr id="3" name="그룹 70"/>
          <p:cNvGrpSpPr/>
          <p:nvPr/>
        </p:nvGrpSpPr>
        <p:grpSpPr>
          <a:xfrm>
            <a:off x="-32" y="714356"/>
            <a:ext cx="3143272" cy="1184052"/>
            <a:chOff x="-32" y="714356"/>
            <a:chExt cx="3143272" cy="1184052"/>
          </a:xfrm>
        </p:grpSpPr>
        <p:sp>
          <p:nvSpPr>
            <p:cNvPr id="22" name="직사각형 21"/>
            <p:cNvSpPr/>
            <p:nvPr/>
          </p:nvSpPr>
          <p:spPr>
            <a:xfrm>
              <a:off x="-32" y="975078"/>
              <a:ext cx="314327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b="1" dirty="0" smtClean="0"/>
                <a:t>CREATE TABLE MEMBER_DEPART(</a:t>
              </a:r>
            </a:p>
            <a:p>
              <a:r>
                <a:rPr lang="en-US" altLang="ko-KR" sz="900" b="1" dirty="0" smtClean="0"/>
                <a:t>DEPT_NUM NUMBER NOT NULL,</a:t>
              </a:r>
            </a:p>
            <a:p>
              <a:r>
                <a:rPr lang="en-US" altLang="ko-KR" sz="900" b="1" dirty="0" smtClean="0"/>
                <a:t>DEPT_CODE  VARCHAR2(20 BYTE) NOT NULL, </a:t>
              </a:r>
            </a:p>
            <a:p>
              <a:r>
                <a:rPr lang="en-US" altLang="ko-KR" sz="900" b="1" dirty="0" smtClean="0"/>
                <a:t>DEPT_NAME  VARCHAR2(30 BYTE) NULL, </a:t>
              </a:r>
            </a:p>
            <a:p>
              <a:r>
                <a:rPr lang="en-US" altLang="ko-KR" sz="900" b="1" dirty="0" smtClean="0"/>
                <a:t>DEPT_DEPTH VARCHAR2(20 BYTE) NULL, </a:t>
              </a:r>
            </a:p>
            <a:p>
              <a:r>
                <a:rPr lang="en-US" altLang="ko-KR" sz="900" b="1" dirty="0" smtClean="0"/>
                <a:t>PRIMARY KEY ("DEPT_NUM “,” DEPT_CODE” ))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32" y="714356"/>
              <a:ext cx="8242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1. </a:t>
              </a:r>
              <a:r>
                <a:rPr lang="ko-KR" altLang="en-US" sz="900" b="1" dirty="0" smtClean="0"/>
                <a:t>부서 정보</a:t>
              </a:r>
              <a:endParaRPr lang="ko-KR" altLang="en-US" sz="900" b="1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57224" y="1928802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/>
              <a:t>□ </a:t>
            </a:r>
            <a:r>
              <a:rPr lang="en-US" altLang="ko-KR" sz="900" b="1" dirty="0" smtClean="0"/>
              <a:t>Foreign Key</a:t>
            </a:r>
          </a:p>
          <a:p>
            <a:r>
              <a:rPr lang="en-US" altLang="ko-KR" sz="900" b="1" dirty="0" smtClean="0"/>
              <a:t>- REFERENCES &gt; MEMBER_DEPART </a:t>
            </a:r>
          </a:p>
          <a:p>
            <a:pPr>
              <a:buFontTx/>
              <a:buChar char="-"/>
            </a:pPr>
            <a:r>
              <a:rPr lang="en-US" altLang="ko-KR" sz="900" b="1" dirty="0" smtClean="0"/>
              <a:t> MEMBER_DEPTNAME &gt; DEPT_NAME</a:t>
            </a:r>
          </a:p>
          <a:p>
            <a:pPr>
              <a:buFontTx/>
              <a:buChar char="-"/>
            </a:pPr>
            <a:r>
              <a:rPr lang="en-US" altLang="ko-KR" sz="900" b="1" dirty="0" smtClean="0"/>
              <a:t> MEMBER_DEPTCODE &gt; DEPT_CODE</a:t>
            </a:r>
            <a:endParaRPr lang="ko-KR" altLang="en-US" sz="900" b="1" dirty="0"/>
          </a:p>
        </p:txBody>
      </p:sp>
      <p:sp>
        <p:nvSpPr>
          <p:cNvPr id="53" name="직사각형 52"/>
          <p:cNvSpPr/>
          <p:nvPr/>
        </p:nvSpPr>
        <p:spPr>
          <a:xfrm>
            <a:off x="71406" y="4813569"/>
            <a:ext cx="314327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smtClean="0"/>
              <a:t>CREATE TABLE MEMBER_TABLE (</a:t>
            </a:r>
          </a:p>
          <a:p>
            <a:r>
              <a:rPr lang="en-US" altLang="ko-KR" sz="900" b="1" dirty="0" smtClean="0"/>
              <a:t>APPLY_NUM NUMBER NOT NULL, </a:t>
            </a:r>
          </a:p>
          <a:p>
            <a:r>
              <a:rPr lang="en-US" altLang="ko-KR" sz="900" b="1" dirty="0" smtClean="0"/>
              <a:t>MEMBER_NAME VARCHAR2(30 BYTE) NULL, </a:t>
            </a:r>
          </a:p>
          <a:p>
            <a:r>
              <a:rPr lang="en-US" altLang="ko-KR" sz="900" b="1" dirty="0" smtClean="0"/>
              <a:t>MEMBER_DEPTNAME VARCHAR2(30 BYTE) NULL, </a:t>
            </a:r>
          </a:p>
          <a:p>
            <a:r>
              <a:rPr lang="en-US" altLang="ko-KR" sz="900" b="1" dirty="0" smtClean="0"/>
              <a:t>MEMBER_DEPTCODE VARCHAR2(30 BYTE) NULL, </a:t>
            </a:r>
          </a:p>
          <a:p>
            <a:r>
              <a:rPr lang="en-US" altLang="ko-KR" sz="900" b="1" dirty="0" smtClean="0"/>
              <a:t>MEMBER_ID VARCHAR2(30 BYTE) NOT NULL, </a:t>
            </a:r>
          </a:p>
          <a:p>
            <a:r>
              <a:rPr lang="en-US" altLang="ko-KR" sz="900" b="1" dirty="0" smtClean="0"/>
              <a:t>MEMBER_PW VARCHAR2(30 BYTE) NULL, </a:t>
            </a:r>
          </a:p>
          <a:p>
            <a:r>
              <a:rPr lang="en-US" altLang="ko-KR" sz="900" b="1" dirty="0" smtClean="0"/>
              <a:t>MEMBER_EMAIL VARCHAR2(100 BYTE) NULL, </a:t>
            </a:r>
          </a:p>
          <a:p>
            <a:r>
              <a:rPr lang="en-US" altLang="ko-KR" sz="900" b="1" dirty="0" smtClean="0"/>
              <a:t>MEMBER_APPLY_DATE DATE NULL, </a:t>
            </a:r>
          </a:p>
          <a:p>
            <a:r>
              <a:rPr lang="en-US" altLang="ko-KR" sz="900" b="1" dirty="0" smtClean="0"/>
              <a:t>APPLY_STATUS VARCHAR2(10 BYTE),</a:t>
            </a:r>
          </a:p>
          <a:p>
            <a:r>
              <a:rPr lang="en-US" altLang="ko-KR" sz="900" b="1" dirty="0" smtClean="0"/>
              <a:t>PRIMARY KEY (“APPLY_NUM“,”MEMBER_ID” ))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8040" y="4198300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3. </a:t>
            </a:r>
            <a:r>
              <a:rPr lang="ko-KR" altLang="en-US" sz="900" b="1" dirty="0" smtClean="0"/>
              <a:t>신청 정보</a:t>
            </a:r>
            <a:endParaRPr lang="ko-KR" altLang="en-US" sz="9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857224" y="4161136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/>
              <a:t>□ </a:t>
            </a:r>
            <a:r>
              <a:rPr lang="en-US" altLang="ko-KR" sz="900" b="1" dirty="0" smtClean="0"/>
              <a:t>Foreign Key</a:t>
            </a:r>
          </a:p>
          <a:p>
            <a:r>
              <a:rPr lang="en-US" altLang="ko-KR" sz="900" b="1" dirty="0" smtClean="0"/>
              <a:t>- REFERENCES &gt; MEMBER_DEPART </a:t>
            </a:r>
          </a:p>
          <a:p>
            <a:pPr>
              <a:buFontTx/>
              <a:buChar char="-"/>
            </a:pPr>
            <a:r>
              <a:rPr lang="en-US" altLang="ko-KR" sz="900" b="1" dirty="0" smtClean="0"/>
              <a:t> MEMBER_DEPTNAME &gt; DEPT_NAME</a:t>
            </a:r>
          </a:p>
          <a:p>
            <a:pPr>
              <a:buFontTx/>
              <a:buChar char="-"/>
            </a:pPr>
            <a:r>
              <a:rPr lang="en-US" altLang="ko-KR" sz="900" b="1" dirty="0" smtClean="0"/>
              <a:t> MEMBER_DEPTCODE &gt; DEPT_CODE</a:t>
            </a:r>
            <a:endParaRPr lang="ko-KR" altLang="en-US" sz="900" b="1" dirty="0"/>
          </a:p>
        </p:txBody>
      </p:sp>
      <p:sp>
        <p:nvSpPr>
          <p:cNvPr id="58" name="직사각형 57"/>
          <p:cNvSpPr/>
          <p:nvPr/>
        </p:nvSpPr>
        <p:spPr>
          <a:xfrm>
            <a:off x="3133948" y="2594614"/>
            <a:ext cx="2857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smtClean="0"/>
              <a:t>CREATE TABLE ROOMA_TABLE / ROOMB_TABLE(</a:t>
            </a:r>
          </a:p>
          <a:p>
            <a:r>
              <a:rPr lang="en-US" altLang="ko-KR" sz="900" b="1" dirty="0" smtClean="0"/>
              <a:t>BOOK_NUM NUMBER NOT NULL, </a:t>
            </a:r>
          </a:p>
          <a:p>
            <a:r>
              <a:rPr lang="en-US" altLang="ko-KR" sz="900" b="1" dirty="0" smtClean="0"/>
              <a:t>BOOK_MEMBER VARCHAR2(20 BYTE) NULL, </a:t>
            </a:r>
          </a:p>
          <a:p>
            <a:r>
              <a:rPr lang="en-US" altLang="ko-KR" sz="900" b="1" dirty="0" smtClean="0"/>
              <a:t>BOOK_TIME VARCHAR2(30 BYTE) NULL, </a:t>
            </a:r>
          </a:p>
          <a:p>
            <a:r>
              <a:rPr lang="en-US" altLang="ko-KR" sz="900" b="1" dirty="0" smtClean="0"/>
              <a:t>BOOK_TOTAL_TIME VARCHAR2(10 BYTE) NULL, </a:t>
            </a:r>
          </a:p>
          <a:p>
            <a:r>
              <a:rPr lang="en-US" altLang="ko-KR" sz="900" b="1" dirty="0" smtClean="0"/>
              <a:t>BOOK_DATE VARCHAR2(10 BYTE) NOT NULL, </a:t>
            </a:r>
          </a:p>
          <a:p>
            <a:r>
              <a:rPr lang="en-US" altLang="ko-KR" sz="900" b="1" dirty="0" smtClean="0"/>
              <a:t>BOOK_REASON VARCHAR2(100 BYTE) NULL, </a:t>
            </a:r>
          </a:p>
          <a:p>
            <a:r>
              <a:rPr lang="en-US" altLang="ko-KR" sz="900" b="1" dirty="0" smtClean="0"/>
              <a:t>CREATE_TIME DATE NULL, </a:t>
            </a:r>
          </a:p>
          <a:p>
            <a:r>
              <a:rPr lang="en-US" altLang="ko-KR" sz="900" b="1" dirty="0" smtClean="0"/>
              <a:t>UPDATE_TIME DATE NULL, </a:t>
            </a:r>
          </a:p>
          <a:p>
            <a:r>
              <a:rPr lang="en-US" altLang="ko-KR" sz="900" b="1" dirty="0" smtClean="0"/>
              <a:t>PRIMARY KEY (“BOOK_NUM“))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133948" y="1983722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5. </a:t>
            </a:r>
            <a:r>
              <a:rPr lang="ko-KR" altLang="en-US" sz="900" b="1" dirty="0" smtClean="0"/>
              <a:t>예약 정보</a:t>
            </a:r>
            <a:endParaRPr lang="ko-KR" altLang="en-US" sz="9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919766" y="192880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/>
              <a:t>□ </a:t>
            </a:r>
            <a:r>
              <a:rPr lang="en-US" altLang="ko-KR" sz="900" b="1" dirty="0" smtClean="0"/>
              <a:t>Foreign Key</a:t>
            </a:r>
          </a:p>
          <a:p>
            <a:pPr>
              <a:buFontTx/>
              <a:buChar char="-"/>
            </a:pPr>
            <a:r>
              <a:rPr lang="en-US" altLang="ko-KR" sz="900" b="1" dirty="0" smtClean="0"/>
              <a:t>REFERENCES &gt; MEMBER_TABLE</a:t>
            </a:r>
          </a:p>
          <a:p>
            <a:r>
              <a:rPr lang="en-US" altLang="ko-KR" sz="900" b="1" dirty="0" smtClean="0"/>
              <a:t>ON DELETE CASCADE</a:t>
            </a:r>
          </a:p>
          <a:p>
            <a:pPr>
              <a:buFontTx/>
              <a:buChar char="-"/>
            </a:pPr>
            <a:r>
              <a:rPr lang="en-US" altLang="ko-KR" sz="900" b="1" dirty="0" smtClean="0"/>
              <a:t> BOOK_MEMBER &gt; MEMBER_ID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3062510" y="929658"/>
            <a:ext cx="285752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smtClean="0"/>
              <a:t>CREATE TABLE RESTRICT_TABLE(</a:t>
            </a:r>
          </a:p>
          <a:p>
            <a:r>
              <a:rPr lang="en-US" altLang="ko-KR" sz="900" b="1" dirty="0" smtClean="0"/>
              <a:t>RESTRICT_NUM NUMBER NOT NULL, </a:t>
            </a:r>
          </a:p>
          <a:p>
            <a:r>
              <a:rPr lang="en-US" altLang="ko-KR" sz="900" b="1" dirty="0" smtClean="0"/>
              <a:t>RESTRICT_ROOM VARCHAR2(10 BYTE) NULL, </a:t>
            </a:r>
          </a:p>
          <a:p>
            <a:r>
              <a:rPr lang="en-US" altLang="ko-KR" sz="900" b="1" dirty="0" smtClean="0"/>
              <a:t>RESTRICT_DATE VARCHAR2(30 BYTE) NULL, </a:t>
            </a:r>
          </a:p>
          <a:p>
            <a:r>
              <a:rPr lang="en-US" altLang="ko-KR" sz="900" b="1" dirty="0" smtClean="0"/>
              <a:t>PRIMARY KEY (“RESTRICT_NUM“ ))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062510" y="661662"/>
            <a:ext cx="1095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4. </a:t>
            </a:r>
            <a:r>
              <a:rPr lang="ko-KR" altLang="en-US" sz="900" b="1" dirty="0" smtClean="0"/>
              <a:t>예약 제한 정보</a:t>
            </a:r>
            <a:endParaRPr lang="ko-KR" altLang="en-US" sz="900" b="1" dirty="0"/>
          </a:p>
        </p:txBody>
      </p:sp>
      <p:sp>
        <p:nvSpPr>
          <p:cNvPr id="65" name="직사각형 64"/>
          <p:cNvSpPr/>
          <p:nvPr/>
        </p:nvSpPr>
        <p:spPr>
          <a:xfrm>
            <a:off x="3133948" y="4557714"/>
            <a:ext cx="2857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smtClean="0"/>
              <a:t>CREATE TABLE NOTICE_TABLE (</a:t>
            </a:r>
          </a:p>
          <a:p>
            <a:r>
              <a:rPr lang="en-US" altLang="ko-KR" sz="900" b="1" dirty="0" smtClean="0"/>
              <a:t>NOTICE_NUM NUMBER NOT NULL, </a:t>
            </a:r>
          </a:p>
          <a:p>
            <a:r>
              <a:rPr lang="en-US" altLang="ko-KR" sz="900" b="1" dirty="0" smtClean="0"/>
              <a:t>NOTICE_TITLE VARCHAR2(50 BYTE) NULL, </a:t>
            </a:r>
          </a:p>
          <a:p>
            <a:r>
              <a:rPr lang="en-US" altLang="ko-KR" sz="900" b="1" dirty="0" smtClean="0"/>
              <a:t>NOTICE_CONTENT VARCHAR2(500 BYTE) NULL, </a:t>
            </a:r>
          </a:p>
          <a:p>
            <a:r>
              <a:rPr lang="en-US" altLang="ko-KR" sz="900" b="1" dirty="0" smtClean="0"/>
              <a:t>NOTICE_WRITER VARCHAR2(500 BYTE) NULL, </a:t>
            </a:r>
          </a:p>
          <a:p>
            <a:r>
              <a:rPr lang="en-US" altLang="ko-KR" sz="900" b="1" dirty="0" smtClean="0"/>
              <a:t>NOTICE_HIT NUMBER NULL, </a:t>
            </a:r>
          </a:p>
          <a:p>
            <a:r>
              <a:rPr lang="en-US" altLang="ko-KR" sz="900" b="1" dirty="0" smtClean="0"/>
              <a:t>NOTICE_TOP VARCHAR2(10 BYTE) NULL, </a:t>
            </a:r>
          </a:p>
          <a:p>
            <a:r>
              <a:rPr lang="en-US" altLang="ko-KR" sz="900" b="1" dirty="0" smtClean="0"/>
              <a:t>CREATE_DATE DATE NULL, </a:t>
            </a:r>
          </a:p>
          <a:p>
            <a:r>
              <a:rPr lang="en-US" altLang="ko-KR" sz="900" b="1" dirty="0" smtClean="0"/>
              <a:t>UPDATE_DATE DATE NULL, </a:t>
            </a:r>
          </a:p>
          <a:p>
            <a:r>
              <a:rPr lang="en-US" altLang="ko-KR" sz="900" b="1" dirty="0" smtClean="0"/>
              <a:t>PRIMARY KEY (“NOTICE_NUM “))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133948" y="4232574"/>
            <a:ext cx="10550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6. </a:t>
            </a:r>
            <a:r>
              <a:rPr lang="ko-KR" altLang="en-US" sz="900" b="1" dirty="0" smtClean="0"/>
              <a:t>공지사항 정보</a:t>
            </a:r>
            <a:endParaRPr lang="ko-KR" altLang="en-US" sz="900" b="1" dirty="0"/>
          </a:p>
        </p:txBody>
      </p:sp>
      <p:sp>
        <p:nvSpPr>
          <p:cNvPr id="67" name="직사각형 66"/>
          <p:cNvSpPr/>
          <p:nvPr/>
        </p:nvSpPr>
        <p:spPr>
          <a:xfrm>
            <a:off x="6009638" y="1005222"/>
            <a:ext cx="32146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smtClean="0"/>
              <a:t>CREATE TABLE DOWNLOAD_TABLE(</a:t>
            </a:r>
          </a:p>
          <a:p>
            <a:r>
              <a:rPr lang="en-US" altLang="ko-KR" sz="900" b="1" dirty="0" smtClean="0"/>
              <a:t>DOWNLOAD_NUM NUMBER NOT NULL, </a:t>
            </a:r>
          </a:p>
          <a:p>
            <a:r>
              <a:rPr lang="en-US" altLang="ko-KR" sz="900" b="1" dirty="0" smtClean="0"/>
              <a:t>DOWNLOAD_TITLE VARCHAR2(50 BYTE) NULL, </a:t>
            </a:r>
          </a:p>
          <a:p>
            <a:r>
              <a:rPr lang="en-US" altLang="ko-KR" sz="900" b="1" dirty="0" smtClean="0"/>
              <a:t>DOWNLOAD_CONTENT VARCHAR2(500 BYTE) NULL, </a:t>
            </a:r>
          </a:p>
          <a:p>
            <a:r>
              <a:rPr lang="en-US" altLang="ko-KR" sz="900" b="1" dirty="0" smtClean="0"/>
              <a:t>DOWNLOAD_WRITER VARCHAR2(500 BYTE) NULL, </a:t>
            </a:r>
          </a:p>
          <a:p>
            <a:r>
              <a:rPr lang="en-US" altLang="ko-KR" sz="900" b="1" dirty="0" smtClean="0"/>
              <a:t>DOWNLOAD_FILENAME VARCHAR2(1000 BYTE) NULL, </a:t>
            </a:r>
          </a:p>
          <a:p>
            <a:r>
              <a:rPr lang="en-US" altLang="ko-KR" sz="900" b="1" dirty="0" smtClean="0"/>
              <a:t>DOWNLOAD_FILE VARCHAR2(10000 BYTE) NULL, </a:t>
            </a:r>
          </a:p>
          <a:p>
            <a:r>
              <a:rPr lang="en-US" altLang="ko-KR" sz="900" b="1" dirty="0" smtClean="0"/>
              <a:t>DOWNLOAD_HIT NUMBER NULL, </a:t>
            </a:r>
          </a:p>
          <a:p>
            <a:r>
              <a:rPr lang="en-US" altLang="ko-KR" sz="900" b="1" dirty="0" smtClean="0"/>
              <a:t>DOWNLOAD_TOP VARCHAR2(10 BYTE) NULL, </a:t>
            </a:r>
          </a:p>
          <a:p>
            <a:r>
              <a:rPr lang="en-US" altLang="ko-KR" sz="900" b="1" dirty="0" smtClean="0"/>
              <a:t>CREATE_DATE DATE NULL, </a:t>
            </a:r>
          </a:p>
          <a:p>
            <a:r>
              <a:rPr lang="en-US" altLang="ko-KR" sz="900" b="1" dirty="0" smtClean="0"/>
              <a:t>UPDATE_DATE DATE NULL, </a:t>
            </a:r>
          </a:p>
          <a:p>
            <a:r>
              <a:rPr lang="en-US" altLang="ko-KR" sz="900" b="1" dirty="0" smtClean="0"/>
              <a:t>PRIMARY KEY (“DOWNLOAD_NUM“))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09638" y="680082"/>
            <a:ext cx="9396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7. </a:t>
            </a:r>
            <a:r>
              <a:rPr lang="ko-KR" altLang="en-US" sz="900" b="1" dirty="0" smtClean="0"/>
              <a:t>자료실 정보</a:t>
            </a:r>
            <a:endParaRPr lang="ko-KR" altLang="en-US" sz="900" b="1" dirty="0"/>
          </a:p>
        </p:txBody>
      </p:sp>
      <p:sp>
        <p:nvSpPr>
          <p:cNvPr id="69" name="직사각형 68"/>
          <p:cNvSpPr/>
          <p:nvPr/>
        </p:nvSpPr>
        <p:spPr>
          <a:xfrm>
            <a:off x="6009638" y="3143248"/>
            <a:ext cx="32146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smtClean="0"/>
              <a:t>CREATE TABLE VIDEO_TABLE(</a:t>
            </a:r>
          </a:p>
          <a:p>
            <a:r>
              <a:rPr lang="en-US" altLang="ko-KR" sz="900" b="1" dirty="0" smtClean="0"/>
              <a:t>VIDEO_NUM NUMBER NOT NULL, </a:t>
            </a:r>
          </a:p>
          <a:p>
            <a:r>
              <a:rPr lang="en-US" altLang="ko-KR" sz="900" b="1" dirty="0" smtClean="0"/>
              <a:t>VIDEO_TITLE VARCHAR2(50 BYTE) NULL, </a:t>
            </a:r>
          </a:p>
          <a:p>
            <a:r>
              <a:rPr lang="en-US" altLang="ko-KR" sz="900" b="1" dirty="0" smtClean="0"/>
              <a:t>VIDEO_CONTENT VARCHAR2(500 BYTE) NULL, </a:t>
            </a:r>
          </a:p>
          <a:p>
            <a:r>
              <a:rPr lang="en-US" altLang="ko-KR" sz="900" b="1" dirty="0" smtClean="0"/>
              <a:t>VIDEO_WRITER VARCHAR2(500 BYTE) NULL, </a:t>
            </a:r>
          </a:p>
          <a:p>
            <a:r>
              <a:rPr lang="en-US" altLang="ko-KR" sz="900" b="1" dirty="0" smtClean="0"/>
              <a:t>VIDEO_FILE NAME VARCHAR2(1000 BYTE) NULL, </a:t>
            </a:r>
          </a:p>
          <a:p>
            <a:r>
              <a:rPr lang="en-US" altLang="ko-KR" sz="900" b="1" dirty="0" smtClean="0"/>
              <a:t>VIDEO_FILE VARCHAR2(10000 BYTE) NULL, </a:t>
            </a:r>
          </a:p>
          <a:p>
            <a:r>
              <a:rPr lang="en-US" altLang="ko-KR" sz="900" b="1" dirty="0" smtClean="0"/>
              <a:t>VIDEO_LINK NAME VARCHAR2(1000 BYTE) NULL, </a:t>
            </a:r>
          </a:p>
          <a:p>
            <a:r>
              <a:rPr lang="en-US" altLang="ko-KR" sz="900" b="1" dirty="0" smtClean="0"/>
              <a:t>VIDEO_TYPE VARCHAR2(10000 BYTE) NULL, </a:t>
            </a:r>
          </a:p>
          <a:p>
            <a:r>
              <a:rPr lang="en-US" altLang="ko-KR" sz="900" b="1" dirty="0" smtClean="0"/>
              <a:t>VIDEO_HIT NUMBER NULL, </a:t>
            </a:r>
          </a:p>
          <a:p>
            <a:r>
              <a:rPr lang="en-US" altLang="ko-KR" sz="900" b="1" dirty="0" smtClean="0"/>
              <a:t>VIDEO_TOP VARCHAR2(10 BYTE) NULL, </a:t>
            </a:r>
          </a:p>
          <a:p>
            <a:r>
              <a:rPr lang="en-US" altLang="ko-KR" sz="900" b="1" dirty="0" smtClean="0"/>
              <a:t>CREATE_DATE DATE NULL, </a:t>
            </a:r>
          </a:p>
          <a:p>
            <a:r>
              <a:rPr lang="en-US" altLang="ko-KR" sz="900" b="1" dirty="0" smtClean="0"/>
              <a:t>UPDATE_DATE DATE NULL, </a:t>
            </a:r>
          </a:p>
          <a:p>
            <a:r>
              <a:rPr lang="en-US" altLang="ko-KR" sz="900" b="1" dirty="0" smtClean="0"/>
              <a:t>PRIMARY KEY (“VIDEO_NUM“))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009638" y="2818108"/>
            <a:ext cx="10550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8. </a:t>
            </a:r>
            <a:r>
              <a:rPr lang="ko-KR" altLang="en-US" sz="900" b="1" dirty="0" smtClean="0"/>
              <a:t>영상자료 정보</a:t>
            </a:r>
            <a:endParaRPr lang="ko-KR" altLang="en-US" sz="900" b="1" dirty="0"/>
          </a:p>
        </p:txBody>
      </p:sp>
    </p:spTree>
    <p:extLst>
      <p:ext uri="{BB962C8B-B14F-4D97-AF65-F5344CB8AC3E}">
        <p14:creationId xmlns="" xmlns:p14="http://schemas.microsoft.com/office/powerpoint/2010/main" val="31259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71546"/>
            <a:ext cx="4378002" cy="515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6057" y="1071547"/>
            <a:ext cx="4352223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2844" y="674754"/>
            <a:ext cx="757242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3. </a:t>
            </a:r>
            <a:r>
              <a:rPr lang="ko-KR" altLang="en-US" sz="1050" b="1" dirty="0" smtClean="0"/>
              <a:t>현재 예약 건에 대해 예약 일자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예약 사유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예약 시간을 수정 가능 하며 같은 예약 일자에서 예약 시간만 수정 가능</a:t>
            </a:r>
            <a:endParaRPr lang="ko-KR" altLang="en-US" sz="105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8" name="TextBox 7"/>
            <p:cNvSpPr txBox="1"/>
            <p:nvPr/>
          </p:nvSpPr>
          <p:spPr>
            <a:xfrm>
              <a:off x="179512" y="-29"/>
              <a:ext cx="5921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사용자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예약확인 동작요약</a:t>
              </a:r>
              <a:endParaRPr lang="ko-KR" altLang="en-US" sz="2800" dirty="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1500166" y="4938689"/>
            <a:ext cx="785818" cy="500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28860" y="5010127"/>
            <a:ext cx="2162772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일자와 예약 사유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예약시간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수정 가능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예약자는 수정 불가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76887" y="5742437"/>
            <a:ext cx="114300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33268" y="5733472"/>
            <a:ext cx="64294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29322" y="4724375"/>
            <a:ext cx="2000264" cy="10001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86512" y="4237439"/>
            <a:ext cx="2714205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같은 예약 일자에서 예약 사유와 예약시간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만 수정 가능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544292" y="668176"/>
            <a:ext cx="4572000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4462" y="668176"/>
            <a:ext cx="4454382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3" name="TextBox 2"/>
            <p:cNvSpPr txBox="1"/>
            <p:nvPr/>
          </p:nvSpPr>
          <p:spPr>
            <a:xfrm>
              <a:off x="179512" y="-29"/>
              <a:ext cx="43588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사용자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예약확인</a:t>
              </a:r>
              <a:endParaRPr lang="ko-KR" altLang="en-US" sz="2800" dirty="0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 b="3571"/>
          <a:stretch>
            <a:fillRect/>
          </a:stretch>
        </p:blipFill>
        <p:spPr bwMode="auto">
          <a:xfrm>
            <a:off x="166117" y="4786322"/>
            <a:ext cx="426300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/>
          <a:srcRect t="2831" b="5398"/>
          <a:stretch>
            <a:fillRect/>
          </a:stretch>
        </p:blipFill>
        <p:spPr bwMode="auto">
          <a:xfrm>
            <a:off x="166118" y="2357430"/>
            <a:ext cx="419745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1643050"/>
            <a:ext cx="424504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3000372"/>
            <a:ext cx="2786082" cy="86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3929066"/>
            <a:ext cx="4203852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66118" y="785794"/>
            <a:ext cx="414340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예약 확인 페이지에서는 관리자의 예약확인과는 다르게 현재 로그인한 사용자의 각 월별 예약 리스트를 확인 가능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예약 확인도 메뉴 선택 시 회의실 고유 값을 </a:t>
            </a:r>
            <a:r>
              <a:rPr lang="en-US" altLang="ko-KR" sz="1050" b="1" dirty="0" smtClean="0"/>
              <a:t>GET</a:t>
            </a:r>
            <a:r>
              <a:rPr lang="ko-KR" altLang="en-US" sz="1050" b="1" dirty="0" smtClean="0"/>
              <a:t>으로 넘겨 하나의 </a:t>
            </a:r>
            <a:r>
              <a:rPr lang="ko-KR" altLang="en-US" sz="1050" b="1" dirty="0" err="1" smtClean="0"/>
              <a:t>로직에서</a:t>
            </a:r>
            <a:r>
              <a:rPr lang="ko-KR" altLang="en-US" sz="1050" b="1" dirty="0" smtClean="0"/>
              <a:t> 처리</a:t>
            </a:r>
            <a:endParaRPr lang="en-US" altLang="ko-KR" sz="1050" b="1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3032874" y="2322936"/>
            <a:ext cx="500066" cy="1866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0498" y="3357562"/>
            <a:ext cx="314327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2018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년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9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월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test11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아이디로 예약된 리스트 없음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0498" y="5715016"/>
            <a:ext cx="335758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2018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년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10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월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test11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아이디로 예약된 리스트 있음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72132" y="1142984"/>
            <a:ext cx="307183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</a:rPr>
              <a:t>예약 확인에서 사용자가 예약한 정보 삭제 가능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48124" y="2546486"/>
            <a:ext cx="357190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845" y="1571612"/>
            <a:ext cx="1096774" cy="82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28728" y="1643050"/>
            <a:ext cx="2928958" cy="25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직사각형 24"/>
          <p:cNvSpPr/>
          <p:nvPr/>
        </p:nvSpPr>
        <p:spPr>
          <a:xfrm>
            <a:off x="285720" y="1883847"/>
            <a:ext cx="857256" cy="1878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196206" y="1661522"/>
            <a:ext cx="114300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>
            <a:stCxn id="25" idx="3"/>
            <a:endCxn id="26" idx="1"/>
          </p:cNvCxnSpPr>
          <p:nvPr/>
        </p:nvCxnSpPr>
        <p:spPr>
          <a:xfrm flipV="1">
            <a:off x="1142976" y="1768679"/>
            <a:ext cx="2053230" cy="20908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71751" y="2491071"/>
            <a:ext cx="109258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5518" y="6263139"/>
            <a:ext cx="109258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471987" y="668176"/>
            <a:ext cx="4643438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4462" y="668176"/>
            <a:ext cx="4394662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4" name="TextBox 3"/>
            <p:cNvSpPr txBox="1"/>
            <p:nvPr/>
          </p:nvSpPr>
          <p:spPr>
            <a:xfrm>
              <a:off x="179512" y="-29"/>
              <a:ext cx="43588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사용자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예약확인</a:t>
              </a:r>
              <a:endParaRPr lang="ko-KR" altLang="en-US" sz="2800" dirty="0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l="4098"/>
          <a:stretch>
            <a:fillRect/>
          </a:stretch>
        </p:blipFill>
        <p:spPr bwMode="auto">
          <a:xfrm>
            <a:off x="428596" y="2357430"/>
            <a:ext cx="3946920" cy="343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/>
          <a:srcRect b="35413"/>
          <a:stretch>
            <a:fillRect/>
          </a:stretch>
        </p:blipFill>
        <p:spPr bwMode="auto">
          <a:xfrm>
            <a:off x="5072480" y="1571612"/>
            <a:ext cx="371477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8766" y="2857496"/>
            <a:ext cx="3714776" cy="267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5786454"/>
            <a:ext cx="2571768" cy="797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14282" y="857232"/>
            <a:ext cx="414340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예약 현황에서 예약 수정 시 예약 수정 폼으로 이동되며 예약 현황에 대해 확인이 가능</a:t>
            </a:r>
            <a:endParaRPr lang="en-US" altLang="ko-KR" sz="105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5929736" y="2285992"/>
            <a:ext cx="28575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05325" y="714356"/>
            <a:ext cx="4572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예약 수정 폼의 달력에서 </a:t>
            </a:r>
            <a:r>
              <a:rPr lang="en-US" altLang="ko-KR" sz="1050" b="1" dirty="0" smtClean="0"/>
              <a:t>“</a:t>
            </a:r>
            <a:r>
              <a:rPr lang="ko-KR" altLang="en-US" sz="1050" b="1" dirty="0" smtClean="0"/>
              <a:t>예약불가</a:t>
            </a:r>
            <a:r>
              <a:rPr lang="en-US" altLang="ko-KR" sz="1050" b="1" dirty="0" smtClean="0"/>
              <a:t>”</a:t>
            </a:r>
            <a:r>
              <a:rPr lang="ko-KR" altLang="en-US" sz="1050" b="1" dirty="0" smtClean="0"/>
              <a:t>상태일 시 해당일자가 관리자에 의해 예약불가 처리 되었거나 해당 일자의 모든 시간이 예약 되었을 경우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일자의 예약시간이 모두 예약 된 경우 현재 수정을 요청한 예약 건에 대한 예약 시간이 포함 된 경우 수정 버튼으로 표시 되도록 구현</a:t>
            </a:r>
            <a:endParaRPr lang="en-US" altLang="ko-KR" sz="105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500562" y="3423424"/>
            <a:ext cx="4572414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(3). </a:t>
            </a:r>
            <a:r>
              <a:rPr lang="ko-KR" altLang="en-US" sz="1050" b="1" dirty="0" smtClean="0"/>
              <a:t>현재 수정 건 이외의 예약 시간은 </a:t>
            </a:r>
            <a:r>
              <a:rPr lang="en-US" altLang="ko-KR" sz="1050" b="1" dirty="0" smtClean="0"/>
              <a:t>disable </a:t>
            </a:r>
            <a:r>
              <a:rPr lang="ko-KR" altLang="en-US" sz="1050" b="1" dirty="0" smtClean="0"/>
              <a:t>처리</a:t>
            </a:r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붉은색음영</a:t>
            </a:r>
            <a:r>
              <a:rPr lang="en-US" altLang="ko-KR" sz="1050" b="1" dirty="0" smtClean="0"/>
              <a:t>)</a:t>
            </a:r>
          </a:p>
          <a:p>
            <a:r>
              <a:rPr lang="en-US" altLang="ko-KR" sz="1050" b="1" dirty="0" smtClean="0"/>
              <a:t>(4). </a:t>
            </a:r>
            <a:r>
              <a:rPr lang="ko-KR" altLang="en-US" sz="1050" b="1" dirty="0" smtClean="0"/>
              <a:t>현재 수정 건에 해당되는 시간의 경우 </a:t>
            </a:r>
            <a:r>
              <a:rPr lang="en-US" altLang="ko-KR" sz="1050" b="1" dirty="0" smtClean="0"/>
              <a:t>selected </a:t>
            </a:r>
            <a:r>
              <a:rPr lang="ko-KR" altLang="en-US" sz="1050" b="1" dirty="0" smtClean="0"/>
              <a:t>처리</a:t>
            </a:r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회색음영</a:t>
            </a:r>
            <a:r>
              <a:rPr lang="en-US" altLang="ko-KR" sz="1050" b="1" dirty="0" smtClean="0"/>
              <a:t>)</a:t>
            </a:r>
            <a:r>
              <a:rPr lang="ko-KR" altLang="en-US" sz="1050" b="1" dirty="0" smtClean="0"/>
              <a:t>하여 예약 시간 수정이 가능 하도록 구현</a:t>
            </a:r>
            <a:endParaRPr lang="en-US" altLang="ko-KR" sz="1050" b="1" dirty="0" smtClean="0"/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54244" y="5643578"/>
            <a:ext cx="4500594" cy="18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54244" y="6215082"/>
            <a:ext cx="4500594" cy="23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아래쪽 화살표 21"/>
          <p:cNvSpPr/>
          <p:nvPr/>
        </p:nvSpPr>
        <p:spPr>
          <a:xfrm>
            <a:off x="6144352" y="6000768"/>
            <a:ext cx="338718" cy="1428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554508" y="5929330"/>
            <a:ext cx="250033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수정 결과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예약 시간만 수정 결과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406" y="1428736"/>
            <a:ext cx="43148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124900" y="1919566"/>
            <a:ext cx="28575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000232" y="5857892"/>
            <a:ext cx="1071570" cy="7143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00628" y="5267338"/>
            <a:ext cx="378621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5" name="TextBox 4"/>
            <p:cNvSpPr txBox="1"/>
            <p:nvPr/>
          </p:nvSpPr>
          <p:spPr>
            <a:xfrm>
              <a:off x="179512" y="-29"/>
              <a:ext cx="60484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사용자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예약현황 동작 요약</a:t>
              </a:r>
              <a:endParaRPr lang="ko-KR" altLang="en-US" sz="28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r="27031" b="12379"/>
          <a:stretch>
            <a:fillRect/>
          </a:stretch>
        </p:blipFill>
        <p:spPr bwMode="auto">
          <a:xfrm>
            <a:off x="142844" y="2500306"/>
            <a:ext cx="3357586" cy="2172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 b="3161"/>
          <a:stretch>
            <a:fillRect/>
          </a:stretch>
        </p:blipFill>
        <p:spPr bwMode="auto">
          <a:xfrm>
            <a:off x="4929190" y="819149"/>
            <a:ext cx="3375663" cy="2996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 l="2471" t="772"/>
          <a:stretch>
            <a:fillRect/>
          </a:stretch>
        </p:blipFill>
        <p:spPr bwMode="auto">
          <a:xfrm>
            <a:off x="4950287" y="4009861"/>
            <a:ext cx="3622241" cy="241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14282" y="1214422"/>
            <a:ext cx="414340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예약 현황 페이지로 이동 시 회의실을 선택 하는 폼이 출력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원하는 회의실 선택 시 회의실 선택 폼 하단에 회의실 예약 현황 리스트 페이지가 출력</a:t>
            </a:r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현재는 </a:t>
            </a:r>
            <a:r>
              <a:rPr lang="en-US" altLang="ko-KR" sz="1050" b="1" dirty="0" smtClean="0"/>
              <a:t>2</a:t>
            </a:r>
            <a:r>
              <a:rPr lang="ko-KR" altLang="en-US" sz="1050" b="1" dirty="0" smtClean="0"/>
              <a:t>개 회의실 기준 추가적으로 회의실 등록하여 운영 가능</a:t>
            </a:r>
            <a:r>
              <a:rPr lang="en-US" altLang="ko-KR" sz="1050" b="1" dirty="0" smtClean="0"/>
              <a:t>)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4546" y="2285992"/>
            <a:ext cx="2071702" cy="93917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14546" y="4071942"/>
            <a:ext cx="2011760" cy="10001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2366387" y="2643182"/>
            <a:ext cx="714380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3073390" y="2428868"/>
            <a:ext cx="1498610" cy="42862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28860" y="3000372"/>
            <a:ext cx="228601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클릭 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A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회의실 예약 리스트 출력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29190" y="2000240"/>
            <a:ext cx="3429024" cy="1857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21844" y="4714884"/>
            <a:ext cx="714380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073390" y="4929198"/>
            <a:ext cx="1784362" cy="92869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00298" y="4357694"/>
            <a:ext cx="228601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클릭 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B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회의실 예약 리스트 출력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29190" y="5429264"/>
            <a:ext cx="3929090" cy="1071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500826" y="5643578"/>
            <a:ext cx="78581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715140" y="4929198"/>
            <a:ext cx="228601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solidFill>
                  <a:srgbClr val="FF0000"/>
                </a:solidFill>
              </a:rPr>
              <a:t>prev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/next 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버튼을 통해 예약 리스트를 확인 할 달로 이동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4500562" y="668176"/>
            <a:ext cx="4466100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462" y="668176"/>
            <a:ext cx="4394662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r="4127" b="12903"/>
          <a:stretch>
            <a:fillRect/>
          </a:stretch>
        </p:blipFill>
        <p:spPr bwMode="auto">
          <a:xfrm>
            <a:off x="357158" y="1142984"/>
            <a:ext cx="377845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714356"/>
            <a:ext cx="3857652" cy="319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 b="16000"/>
          <a:stretch>
            <a:fillRect/>
          </a:stretch>
        </p:blipFill>
        <p:spPr bwMode="auto">
          <a:xfrm>
            <a:off x="357158" y="3857628"/>
            <a:ext cx="3714776" cy="1175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/>
          <a:srcRect t="9815" b="4304"/>
          <a:stretch>
            <a:fillRect/>
          </a:stretch>
        </p:blipFill>
        <p:spPr bwMode="auto">
          <a:xfrm>
            <a:off x="5000628" y="3958623"/>
            <a:ext cx="3540457" cy="273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그룹 7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9" name="TextBox 8"/>
            <p:cNvSpPr txBox="1"/>
            <p:nvPr/>
          </p:nvSpPr>
          <p:spPr>
            <a:xfrm>
              <a:off x="179512" y="-29"/>
              <a:ext cx="43588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사용자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예약현황</a:t>
              </a:r>
              <a:endParaRPr lang="ko-KR" altLang="en-US" sz="2800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42844" y="714356"/>
            <a:ext cx="414340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예약현황 페이지에서 예약 현황을 파악할 회의실을 클릭 시 하단에 현재 예약 현황에 대한 리스트 출력</a:t>
            </a:r>
            <a:endParaRPr lang="en-US" altLang="ko-KR" sz="1050" b="1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1847237" y="1642636"/>
            <a:ext cx="785818" cy="411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72066" y="714356"/>
            <a:ext cx="571504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57818" y="4071942"/>
            <a:ext cx="3071834" cy="15001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14282" y="3143248"/>
            <a:ext cx="414340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조회할 회의실 버튼 클릭 시 </a:t>
            </a:r>
            <a:r>
              <a:rPr lang="en-US" altLang="ko-KR" sz="1050" b="1" dirty="0" smtClean="0"/>
              <a:t>AJAX</a:t>
            </a:r>
            <a:r>
              <a:rPr lang="ko-KR" altLang="en-US" sz="1050" b="1" dirty="0" smtClean="0"/>
              <a:t>를 통해 현재 월의 전체 예약 정보를 조회 요청을 하여 요청을 받은 컨트롤러에서 리턴 값을 </a:t>
            </a:r>
            <a:r>
              <a:rPr lang="en-US" altLang="ko-KR" sz="1050" b="1" dirty="0" err="1" smtClean="0"/>
              <a:t>JSONArray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형태로 리턴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err="1" smtClean="0"/>
              <a:t>리턴된</a:t>
            </a:r>
            <a:r>
              <a:rPr lang="ko-KR" altLang="en-US" sz="1050" b="1" dirty="0" smtClean="0"/>
              <a:t> 값을 통해 생성된 </a:t>
            </a:r>
            <a:r>
              <a:rPr lang="en-US" altLang="ko-KR" sz="1050" b="1" dirty="0" smtClean="0"/>
              <a:t>HTML </a:t>
            </a:r>
            <a:r>
              <a:rPr lang="ko-KR" altLang="en-US" sz="1050" b="1" dirty="0" smtClean="0"/>
              <a:t>태그를 </a:t>
            </a:r>
            <a:r>
              <a:rPr lang="en-US" altLang="ko-KR" sz="1050" b="1" dirty="0" smtClean="0"/>
              <a:t>DIV </a:t>
            </a:r>
            <a:r>
              <a:rPr lang="ko-KR" altLang="en-US" sz="1050" b="1" dirty="0" smtClean="0"/>
              <a:t>영역에 입력</a:t>
            </a:r>
            <a:endParaRPr lang="en-US" altLang="ko-KR" sz="1050" b="1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857224" y="4071942"/>
            <a:ext cx="328614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34" y="5106776"/>
            <a:ext cx="3571900" cy="1536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연결선 12"/>
          <p:cNvCxnSpPr/>
          <p:nvPr/>
        </p:nvCxnSpPr>
        <p:spPr>
          <a:xfrm rot="5400000">
            <a:off x="822299" y="4822041"/>
            <a:ext cx="1071570" cy="158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16200000" flipV="1">
            <a:off x="2465373" y="4822041"/>
            <a:ext cx="1071570" cy="158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57224" y="4643446"/>
            <a:ext cx="100013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데이터 요청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14546" y="4643446"/>
            <a:ext cx="192882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solidFill>
                  <a:srgbClr val="FF0000"/>
                </a:solidFill>
              </a:rPr>
              <a:t>JSONArray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가공하여 리턴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rot="16200000" flipV="1">
            <a:off x="6751653" y="3963991"/>
            <a:ext cx="214316" cy="1589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143504" y="2357430"/>
            <a:ext cx="3286148" cy="15001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4002084" y="5357826"/>
            <a:ext cx="1427172" cy="1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071934" y="5500702"/>
            <a:ext cx="142876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리턴 데이터를 통해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HTML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태그 생성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43636" y="3571876"/>
            <a:ext cx="207170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DIV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영역에 태그 데이터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입력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 rot="5400000">
            <a:off x="3286910" y="1928008"/>
            <a:ext cx="2928958" cy="121603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43438" y="1142984"/>
            <a:ext cx="157163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클릭 시 값을 조회하는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AJAX </a:t>
            </a:r>
            <a:r>
              <a:rPr lang="en-US" altLang="ko-KR" sz="1050" b="1" dirty="0" err="1" smtClean="0">
                <a:solidFill>
                  <a:srgbClr val="FF0000"/>
                </a:solidFill>
              </a:rPr>
              <a:t>functuin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실행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1406" y="642918"/>
            <a:ext cx="9001156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r="4666"/>
          <a:stretch>
            <a:fillRect/>
          </a:stretch>
        </p:blipFill>
        <p:spPr bwMode="auto">
          <a:xfrm>
            <a:off x="4500562" y="3429000"/>
            <a:ext cx="4214810" cy="251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 r="4055" b="3494"/>
          <a:stretch>
            <a:fillRect/>
          </a:stretch>
        </p:blipFill>
        <p:spPr bwMode="auto">
          <a:xfrm>
            <a:off x="4429124" y="1139952"/>
            <a:ext cx="4572032" cy="1931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/>
          <a:srcRect r="5902"/>
          <a:stretch>
            <a:fillRect/>
          </a:stretch>
        </p:blipFill>
        <p:spPr bwMode="auto">
          <a:xfrm>
            <a:off x="266164" y="3714752"/>
            <a:ext cx="4091489" cy="219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/>
          <a:srcRect r="12937" b="27273"/>
          <a:stretch>
            <a:fillRect/>
          </a:stretch>
        </p:blipFill>
        <p:spPr bwMode="auto">
          <a:xfrm>
            <a:off x="171418" y="1142984"/>
            <a:ext cx="433986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그룹 5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-29"/>
              <a:ext cx="43588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사용자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예약현황</a:t>
              </a:r>
              <a:endParaRPr lang="ko-KR" altLang="en-US" sz="2800" dirty="0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42844" y="709316"/>
            <a:ext cx="750099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AJAX</a:t>
            </a:r>
            <a:r>
              <a:rPr lang="ko-KR" altLang="en-US" sz="1050" b="1" dirty="0" smtClean="0"/>
              <a:t>를 통해 예약 현황 조회하여 데이터 리턴 시 </a:t>
            </a:r>
            <a:r>
              <a:rPr lang="ko-KR" altLang="en-US" sz="1050" b="1" dirty="0" err="1" smtClean="0"/>
              <a:t>페이징에</a:t>
            </a:r>
            <a:r>
              <a:rPr lang="ko-KR" altLang="en-US" sz="1050" b="1" dirty="0" smtClean="0"/>
              <a:t> 대한 데이터도 함께 리턴 하여 </a:t>
            </a:r>
            <a:r>
              <a:rPr lang="ko-KR" altLang="en-US" sz="1050" b="1" dirty="0" err="1" smtClean="0"/>
              <a:t>페이징</a:t>
            </a:r>
            <a:r>
              <a:rPr lang="ko-KR" altLang="en-US" sz="1050" b="1" dirty="0" smtClean="0"/>
              <a:t> 처리 구현</a:t>
            </a:r>
            <a:endParaRPr lang="en-US" altLang="ko-KR" sz="105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42910" y="2143116"/>
            <a:ext cx="3786214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14546" y="5715016"/>
            <a:ext cx="500066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63386" y="5697260"/>
            <a:ext cx="500066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43702" y="2893008"/>
            <a:ext cx="500066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00694" y="1785926"/>
            <a:ext cx="285752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DIV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생성된 데이터에서 페이지를 이동 가능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596" y="2532142"/>
            <a:ext cx="414340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rgbClr val="FF0000"/>
                </a:solidFill>
              </a:rPr>
              <a:t>페이징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태그에서 다음 페이지 숫자 클릭 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AJAX </a:t>
            </a:r>
            <a:r>
              <a:rPr lang="en-US" altLang="ko-KR" sz="1050" b="1" dirty="0" err="1" smtClean="0">
                <a:solidFill>
                  <a:srgbClr val="FF0000"/>
                </a:solidFill>
              </a:rPr>
              <a:t>fucntion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실행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705351" y="649126"/>
            <a:ext cx="4333905" cy="61898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0051" y="649126"/>
            <a:ext cx="4563387" cy="61898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l="5008" b="11111"/>
          <a:stretch>
            <a:fillRect/>
          </a:stretch>
        </p:blipFill>
        <p:spPr bwMode="auto">
          <a:xfrm>
            <a:off x="142844" y="5072074"/>
            <a:ext cx="406513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500174"/>
            <a:ext cx="4290040" cy="216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그룹 3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5" name="TextBox 4"/>
            <p:cNvSpPr txBox="1"/>
            <p:nvPr/>
          </p:nvSpPr>
          <p:spPr>
            <a:xfrm>
              <a:off x="179512" y="-29"/>
              <a:ext cx="43588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사용자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예약현황</a:t>
              </a:r>
              <a:endParaRPr lang="ko-KR" altLang="en-US" sz="28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23794" y="700438"/>
            <a:ext cx="442915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예약 현황을 조회하여 </a:t>
            </a:r>
            <a:r>
              <a:rPr lang="ko-KR" altLang="en-US" sz="1050" b="1" dirty="0" err="1" smtClean="0"/>
              <a:t>리턴하는</a:t>
            </a:r>
            <a:r>
              <a:rPr lang="ko-KR" altLang="en-US" sz="1050" b="1" dirty="0" smtClean="0"/>
              <a:t> </a:t>
            </a:r>
            <a:r>
              <a:rPr lang="en-US" altLang="ko-KR" sz="1050" b="1" dirty="0" err="1" smtClean="0"/>
              <a:t>JSONArray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마지막 </a:t>
            </a:r>
            <a:r>
              <a:rPr lang="en-US" altLang="ko-KR" sz="1050" b="1" dirty="0" smtClean="0"/>
              <a:t>2</a:t>
            </a:r>
            <a:r>
              <a:rPr lang="ko-KR" altLang="en-US" sz="1050" b="1" dirty="0" smtClean="0"/>
              <a:t>개 인덱스에 </a:t>
            </a:r>
            <a:r>
              <a:rPr lang="ko-KR" altLang="en-US" sz="1050" b="1" dirty="0" err="1" smtClean="0"/>
              <a:t>페이징에</a:t>
            </a:r>
            <a:r>
              <a:rPr lang="ko-KR" altLang="en-US" sz="1050" b="1" dirty="0" smtClean="0"/>
              <a:t> 대한 데이터 저장하여 리턴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예약 현황 테이블 또한 현황 요청 시 회의실 </a:t>
            </a:r>
            <a:r>
              <a:rPr lang="ko-KR" altLang="en-US" sz="1050" b="1" dirty="0" err="1" smtClean="0"/>
              <a:t>고유값을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>GET </a:t>
            </a:r>
            <a:r>
              <a:rPr lang="ko-KR" altLang="en-US" sz="1050" b="1" dirty="0" smtClean="0"/>
              <a:t>값으로 전달하여 하나의 처리 </a:t>
            </a:r>
            <a:r>
              <a:rPr lang="ko-KR" altLang="en-US" sz="1050" b="1" dirty="0" err="1" smtClean="0"/>
              <a:t>로직에서</a:t>
            </a:r>
            <a:r>
              <a:rPr lang="ko-KR" altLang="en-US" sz="1050" b="1" dirty="0" smtClean="0"/>
              <a:t> 여러 회의실에 대한 현황 조회 가능 </a:t>
            </a:r>
            <a:endParaRPr lang="en-US" altLang="ko-KR" sz="1050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42844" y="3071810"/>
            <a:ext cx="1785950" cy="642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714211"/>
            <a:ext cx="1857388" cy="13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2714620"/>
            <a:ext cx="4071966" cy="1178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29190" y="3929066"/>
            <a:ext cx="3738572" cy="2078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857232"/>
            <a:ext cx="2428892" cy="17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5153029" y="1552561"/>
            <a:ext cx="642942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72198" y="1643050"/>
            <a:ext cx="271464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버튼 클릭 시 회의실 값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파라미터로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넘김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5788034" y="1857364"/>
            <a:ext cx="2284428" cy="107157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143900" y="2876546"/>
            <a:ext cx="42862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00628" y="4643446"/>
            <a:ext cx="3643338" cy="1071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57884" y="5746852"/>
            <a:ext cx="221457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입력된 값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에의해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동적 쿼리 실행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4660012" y="668176"/>
            <a:ext cx="4429124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4462" y="668176"/>
            <a:ext cx="4537538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3" name="TextBox 2"/>
            <p:cNvSpPr txBox="1"/>
            <p:nvPr/>
          </p:nvSpPr>
          <p:spPr>
            <a:xfrm>
              <a:off x="179512" y="-29"/>
              <a:ext cx="39998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공통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공지사항</a:t>
              </a:r>
              <a:endParaRPr lang="ko-KR" altLang="en-US" sz="2800" dirty="0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r="2091" b="9116"/>
          <a:stretch>
            <a:fillRect/>
          </a:stretch>
        </p:blipFill>
        <p:spPr bwMode="auto">
          <a:xfrm>
            <a:off x="214282" y="1643050"/>
            <a:ext cx="421484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286124"/>
            <a:ext cx="2928958" cy="149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429132"/>
            <a:ext cx="4143404" cy="1325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4766295"/>
            <a:ext cx="3214710" cy="159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42844" y="720698"/>
            <a:ext cx="4143404" cy="10652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맑은 고딕 (본문)"/>
              </a:rPr>
              <a:t>○ 공지사항</a:t>
            </a:r>
            <a:endParaRPr lang="en-US" altLang="ko-KR" sz="1200" b="1" dirty="0" smtClean="0">
              <a:latin typeface="맑은 고딕 (본문)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- </a:t>
            </a:r>
            <a:r>
              <a:rPr lang="ko-KR" altLang="en-US" sz="1050" dirty="0" smtClean="0"/>
              <a:t>일반적인 게시판의 기능 구현 관리자 계정이 아닌 계정으로 로그인 시 글쓰기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수정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삭제가 불가</a:t>
            </a:r>
            <a:endParaRPr lang="en-US" altLang="ko-KR" sz="105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050" dirty="0" smtClean="0"/>
              <a:t> </a:t>
            </a:r>
            <a:r>
              <a:rPr lang="ko-KR" altLang="en-US" sz="1050" dirty="0" smtClean="0"/>
              <a:t>기본적 글쓰기</a:t>
            </a:r>
            <a:r>
              <a:rPr lang="en-US" altLang="ko-KR" sz="1050" dirty="0" smtClean="0"/>
              <a:t>,</a:t>
            </a:r>
            <a:r>
              <a:rPr lang="ko-KR" altLang="en-US" sz="1050" dirty="0" smtClean="0"/>
              <a:t> 수정</a:t>
            </a:r>
            <a:r>
              <a:rPr lang="en-US" altLang="ko-KR" sz="1050" dirty="0" smtClean="0"/>
              <a:t>,</a:t>
            </a:r>
            <a:r>
              <a:rPr lang="ko-KR" altLang="en-US" sz="1050" dirty="0" smtClean="0"/>
              <a:t> 삭제 기능 및 검색 기능 구현</a:t>
            </a:r>
          </a:p>
        </p:txBody>
      </p:sp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6"/>
          <a:srcRect l="6061" t="15995" b="5112"/>
          <a:stretch>
            <a:fillRect/>
          </a:stretch>
        </p:blipFill>
        <p:spPr bwMode="auto">
          <a:xfrm>
            <a:off x="5572132" y="2071678"/>
            <a:ext cx="2643206" cy="263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7"/>
          <a:srcRect b="21078"/>
          <a:stretch>
            <a:fillRect/>
          </a:stretch>
        </p:blipFill>
        <p:spPr bwMode="auto">
          <a:xfrm>
            <a:off x="5072066" y="857231"/>
            <a:ext cx="3571900" cy="12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7795854" y="1866508"/>
            <a:ext cx="500066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429388" y="4786322"/>
            <a:ext cx="1143008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72066" y="1103382"/>
            <a:ext cx="335758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관리자 계정 로그인 시에만 수정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삭제 버튼이 활성화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429388" y="928670"/>
            <a:ext cx="1285884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786710" y="5857892"/>
            <a:ext cx="642942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42976" y="2786058"/>
            <a:ext cx="3357586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rot="10800000" flipV="1">
            <a:off x="1214414" y="3143248"/>
            <a:ext cx="1071570" cy="85725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28662" y="4071942"/>
            <a:ext cx="500066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456" y="5743464"/>
            <a:ext cx="4410105" cy="9002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리스트 출력 시 상단 노출 설정이 된 목록이 먼저 출력 된 후 일반 글들의 목록을 출력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글쓰기 시 상단노출을 체크 하면 상단 노출 글로 등록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(3). </a:t>
            </a:r>
            <a:r>
              <a:rPr lang="ko-KR" altLang="en-US" sz="1050" b="1" dirty="0" smtClean="0"/>
              <a:t>컨트롤러에서 게시판 글 목록 조회 후 </a:t>
            </a:r>
            <a:r>
              <a:rPr lang="ko-KR" altLang="en-US" sz="1050" b="1" dirty="0" err="1" smtClean="0"/>
              <a:t>뷰에</a:t>
            </a:r>
            <a:r>
              <a:rPr lang="ko-KR" altLang="en-US" sz="1050" b="1" dirty="0" smtClean="0"/>
              <a:t> 전달 시 상단 노출 리스트 별도로 조회 후 전달 하도록 구현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5720" y="4527464"/>
            <a:ext cx="2857520" cy="2588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14480" y="5529277"/>
            <a:ext cx="1928826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00549" y="668176"/>
            <a:ext cx="4714876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1438" y="668176"/>
            <a:ext cx="4286248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03506"/>
            <a:ext cx="3357586" cy="201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그룹 4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2" name="TextBox 1"/>
            <p:cNvSpPr txBox="1"/>
            <p:nvPr/>
          </p:nvSpPr>
          <p:spPr>
            <a:xfrm>
              <a:off x="179512" y="-29"/>
              <a:ext cx="5941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공통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자료실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파일자료실</a:t>
              </a:r>
              <a:endParaRPr lang="ko-KR" altLang="en-US" sz="2800" dirty="0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/>
          <a:srcRect b="6899"/>
          <a:stretch>
            <a:fillRect/>
          </a:stretch>
        </p:blipFill>
        <p:spPr bwMode="auto">
          <a:xfrm>
            <a:off x="285720" y="3357562"/>
            <a:ext cx="2500330" cy="2892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1000100" y="5786454"/>
            <a:ext cx="928694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2844" y="917820"/>
            <a:ext cx="271464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파일자료실에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게시글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업로드 시 파일 업로드 및  파일 다운로드 기능을 구현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/>
          <a:srcRect b="23834"/>
          <a:stretch>
            <a:fillRect/>
          </a:stretch>
        </p:blipFill>
        <p:spPr bwMode="auto">
          <a:xfrm>
            <a:off x="4636296" y="704831"/>
            <a:ext cx="4221984" cy="272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 l="9090" t="76829" r="18183" b="6707"/>
          <a:stretch>
            <a:fillRect/>
          </a:stretch>
        </p:blipFill>
        <p:spPr bwMode="auto">
          <a:xfrm>
            <a:off x="928662" y="4572008"/>
            <a:ext cx="228601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3714752"/>
            <a:ext cx="4429156" cy="300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29322" y="4071942"/>
            <a:ext cx="28860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4707734" y="1142984"/>
            <a:ext cx="4150546" cy="23574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14876" y="5063108"/>
            <a:ext cx="4143404" cy="12234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파일 업로드 시에 요청을 받아 </a:t>
            </a:r>
            <a:r>
              <a:rPr lang="en-US" altLang="ko-KR" sz="1050" b="1" dirty="0" smtClean="0"/>
              <a:t>String </a:t>
            </a:r>
            <a:r>
              <a:rPr lang="ko-KR" altLang="en-US" sz="1050" b="1" dirty="0" smtClean="0"/>
              <a:t>값으로 변환하며 마지막 파일 업로드 요청 시에는 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제외하고 </a:t>
            </a:r>
            <a:r>
              <a:rPr lang="ko-KR" altLang="en-US" sz="1050" b="1" dirty="0" err="1" smtClean="0"/>
              <a:t>컬럼에</a:t>
            </a:r>
            <a:r>
              <a:rPr lang="ko-KR" altLang="en-US" sz="1050" b="1" dirty="0" smtClean="0"/>
              <a:t> 기록하도록 구현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 </a:t>
            </a:r>
            <a:r>
              <a:rPr lang="ko-KR" altLang="en-US" sz="1050" b="1" dirty="0" smtClean="0"/>
              <a:t>원본 파일 이름과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저장되는 파일의 이름을 각각 하나의 </a:t>
            </a:r>
            <a:r>
              <a:rPr lang="ko-KR" altLang="en-US" sz="1050" b="1" dirty="0" err="1" smtClean="0"/>
              <a:t>컬럼에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>String </a:t>
            </a:r>
            <a:r>
              <a:rPr lang="ko-KR" altLang="en-US" sz="1050" b="1" dirty="0" smtClean="0"/>
              <a:t>형태로 기록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(3). DB</a:t>
            </a:r>
            <a:r>
              <a:rPr lang="ko-KR" altLang="en-US" sz="1050" b="1" dirty="0" smtClean="0"/>
              <a:t>의한 </a:t>
            </a:r>
            <a:r>
              <a:rPr lang="ko-KR" altLang="en-US" sz="1050" b="1" dirty="0" err="1" smtClean="0"/>
              <a:t>컬럼에</a:t>
            </a:r>
            <a:r>
              <a:rPr lang="ko-KR" altLang="en-US" sz="1050" b="1" dirty="0" smtClean="0"/>
              <a:t> 업로드 파일 명과 원본 파일 명을 각각 현재는 </a:t>
            </a:r>
            <a:r>
              <a:rPr lang="en-US" altLang="ko-KR" sz="1050" b="1" dirty="0" smtClean="0"/>
              <a:t>3</a:t>
            </a:r>
            <a:r>
              <a:rPr lang="ko-KR" altLang="en-US" sz="1050" b="1" dirty="0" smtClean="0"/>
              <a:t>개의 파일 업로드</a:t>
            </a:r>
            <a:r>
              <a:rPr lang="en-US" altLang="ko-KR" sz="1050" b="1" dirty="0" smtClean="0"/>
              <a:t>/</a:t>
            </a:r>
            <a:r>
              <a:rPr lang="ko-KR" altLang="en-US" sz="1050" b="1" dirty="0" smtClean="0"/>
              <a:t>다운로드지만 파일 업로드 개수를 증가해도 운영 가능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4282" y="3019422"/>
            <a:ext cx="2357454" cy="33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5707" y="3357562"/>
            <a:ext cx="4071966" cy="112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142844" y="3000372"/>
            <a:ext cx="4143404" cy="23574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rot="5400000" flipH="1" flipV="1">
            <a:off x="1070744" y="5572140"/>
            <a:ext cx="429422" cy="79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85852" y="3286124"/>
            <a:ext cx="2857552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Form submit</a:t>
            </a:r>
            <a:r>
              <a:rPr lang="ko-KR" altLang="en-US" sz="1050" b="1" dirty="0" smtClean="0"/>
              <a:t>을 </a:t>
            </a:r>
            <a:r>
              <a:rPr lang="en-US" altLang="ko-KR" sz="1050" b="1" dirty="0" smtClean="0"/>
              <a:t>multipart/form-data </a:t>
            </a:r>
            <a:r>
              <a:rPr lang="ko-KR" altLang="en-US" sz="1050" b="1" dirty="0" smtClean="0"/>
              <a:t>형태로 </a:t>
            </a:r>
            <a:r>
              <a:rPr lang="en-US" altLang="ko-KR" sz="1050" b="1" dirty="0" smtClean="0"/>
              <a:t>submit</a:t>
            </a:r>
          </a:p>
          <a:p>
            <a:r>
              <a:rPr lang="en-US" altLang="ko-KR" sz="1050" b="1" dirty="0" smtClean="0"/>
              <a:t>(2). 3</a:t>
            </a:r>
            <a:r>
              <a:rPr lang="ko-KR" altLang="en-US" sz="1050" b="1" dirty="0" smtClean="0"/>
              <a:t>개의 </a:t>
            </a:r>
            <a:r>
              <a:rPr lang="en-US" altLang="ko-KR" sz="1050" b="1" dirty="0" smtClean="0"/>
              <a:t>input type=“file” </a:t>
            </a:r>
            <a:r>
              <a:rPr lang="ko-KR" altLang="en-US" sz="1050" b="1" dirty="0" smtClean="0"/>
              <a:t>폼으로 구현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929322" y="4000504"/>
            <a:ext cx="2928958" cy="10001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215074" y="4071942"/>
            <a:ext cx="99060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원본파일명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81920" y="4071942"/>
            <a:ext cx="99060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</a:rPr>
              <a:t>저장파일명</a:t>
            </a:r>
            <a:endParaRPr lang="ko-KR" altLang="en-US" sz="105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3813" y="668176"/>
            <a:ext cx="9072562" cy="6065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557" y="1500174"/>
            <a:ext cx="6967649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014" y="3786190"/>
            <a:ext cx="4540300" cy="234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그룹 5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-29"/>
              <a:ext cx="5941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공통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자료실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파일자료실</a:t>
              </a:r>
              <a:endParaRPr lang="ko-KR" altLang="en-US" sz="2800" dirty="0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2786058"/>
            <a:ext cx="3132213" cy="34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142844" y="851655"/>
            <a:ext cx="8715436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파일 다운로드를 위해 다운로드용 </a:t>
            </a:r>
            <a:r>
              <a:rPr lang="ko-KR" altLang="en-US" sz="1050" b="1" dirty="0" err="1" smtClean="0"/>
              <a:t>뷰</a:t>
            </a:r>
            <a:r>
              <a:rPr lang="ko-KR" altLang="en-US" sz="1050" b="1" dirty="0" smtClean="0"/>
              <a:t> 클래스를 생성하여 다운로드 처리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현재 </a:t>
            </a:r>
            <a:r>
              <a:rPr lang="en-US" altLang="ko-KR" sz="1050" b="1" dirty="0" smtClean="0"/>
              <a:t>tiles</a:t>
            </a:r>
            <a:r>
              <a:rPr lang="ko-KR" altLang="en-US" sz="1050" b="1" dirty="0" smtClean="0"/>
              <a:t> 보다 우선처리를 위해 </a:t>
            </a:r>
            <a:r>
              <a:rPr lang="en-US" altLang="ko-KR" sz="1050" b="1" dirty="0" smtClean="0"/>
              <a:t>order</a:t>
            </a:r>
            <a:r>
              <a:rPr lang="ko-KR" altLang="en-US" sz="1050" b="1" dirty="0" smtClean="0"/>
              <a:t>가 </a:t>
            </a:r>
            <a:r>
              <a:rPr lang="en-US" altLang="ko-KR" sz="1050" b="1" dirty="0" smtClean="0"/>
              <a:t>0</a:t>
            </a:r>
            <a:r>
              <a:rPr lang="ko-KR" altLang="en-US" sz="1050" b="1" dirty="0" smtClean="0"/>
              <a:t>으로 다운로드를 처리할 </a:t>
            </a:r>
            <a:r>
              <a:rPr lang="ko-KR" altLang="en-US" sz="1050" b="1" dirty="0" err="1" smtClean="0"/>
              <a:t>뷰</a:t>
            </a:r>
            <a:r>
              <a:rPr lang="ko-KR" altLang="en-US" sz="1050" b="1" dirty="0" smtClean="0"/>
              <a:t> 클래스를 등록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(3). </a:t>
            </a:r>
            <a:r>
              <a:rPr lang="en-US" altLang="ko-KR" sz="1050" b="1" dirty="0" err="1" smtClean="0"/>
              <a:t>FileDownload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주소를 요청 받기 위해 컨트롤러에 </a:t>
            </a:r>
            <a:r>
              <a:rPr lang="ko-KR" altLang="en-US" sz="1050" b="1" dirty="0" err="1" smtClean="0"/>
              <a:t>매핑</a:t>
            </a:r>
            <a:r>
              <a:rPr lang="ko-KR" altLang="en-US" sz="1050" b="1" dirty="0" smtClean="0"/>
              <a:t> 클래스를 등록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06" y="2928934"/>
            <a:ext cx="4572032" cy="804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3504" y="3914519"/>
            <a:ext cx="3786214" cy="37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5715008" y="3957382"/>
            <a:ext cx="1714480" cy="1619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214942" y="5572140"/>
            <a:ext cx="642942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4282" y="2857496"/>
            <a:ext cx="2643206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rot="5400000" flipH="1" flipV="1">
            <a:off x="5285983" y="4429529"/>
            <a:ext cx="1429554" cy="85725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00760" y="4942328"/>
            <a:ext cx="178595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다운로드 파일 클릭 시 파일 다운로드용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뷰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호출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88780" y="2902300"/>
            <a:ext cx="9001156" cy="3929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6658" y="3214686"/>
            <a:ext cx="2492118" cy="1666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79512" y="-29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주요 구성 </a:t>
            </a:r>
            <a:r>
              <a:rPr lang="en-US" altLang="ko-KR" sz="2800" dirty="0" smtClean="0"/>
              <a:t>– </a:t>
            </a:r>
            <a:r>
              <a:rPr lang="ko-KR" altLang="en-US" sz="2800" dirty="0" smtClean="0"/>
              <a:t>메인 페이지</a:t>
            </a:r>
            <a:endParaRPr lang="ko-KR" altLang="en-US" sz="280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t="5612" b="8840"/>
          <a:stretch>
            <a:fillRect/>
          </a:stretch>
        </p:blipFill>
        <p:spPr bwMode="auto">
          <a:xfrm>
            <a:off x="3214678" y="723648"/>
            <a:ext cx="269464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214282" y="785794"/>
            <a:ext cx="31432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 smtClean="0"/>
              <a:t>○ 로그인 기능</a:t>
            </a:r>
            <a:endParaRPr lang="en-US" altLang="ko-KR" sz="1200" b="1" dirty="0" smtClean="0"/>
          </a:p>
          <a:p>
            <a:pPr marL="228600" indent="-228600">
              <a:lnSpc>
                <a:spcPct val="150000"/>
              </a:lnSpc>
              <a:buFontTx/>
              <a:buChar char="-"/>
            </a:pPr>
            <a:r>
              <a:rPr lang="ko-KR" altLang="en-US" sz="1050" dirty="0" smtClean="0"/>
              <a:t>시스템 이용을 위해 </a:t>
            </a:r>
            <a:r>
              <a:rPr lang="ko-KR" altLang="en-US" sz="1050" dirty="0" err="1" smtClean="0"/>
              <a:t>로그인이</a:t>
            </a:r>
            <a:r>
              <a:rPr lang="ko-KR" altLang="en-US" sz="1050" dirty="0" smtClean="0"/>
              <a:t> 필요하며 </a:t>
            </a:r>
            <a:endParaRPr lang="en-US" altLang="ko-KR" sz="1050" dirty="0" smtClean="0"/>
          </a:p>
          <a:p>
            <a:pPr marL="228600" indent="-228600">
              <a:lnSpc>
                <a:spcPct val="150000"/>
              </a:lnSpc>
              <a:buFontTx/>
              <a:buChar char="-"/>
            </a:pPr>
            <a:r>
              <a:rPr lang="ko-KR" altLang="en-US" sz="1050" dirty="0" smtClean="0"/>
              <a:t>메인 페이지에서 일반적인 로그인 기능 구현</a:t>
            </a:r>
            <a:endParaRPr lang="en-US" altLang="ko-KR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85720" y="2071678"/>
            <a:ext cx="585791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 smtClean="0"/>
              <a:t>○ 패스워드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찾기</a:t>
            </a:r>
            <a:endParaRPr lang="en-US" altLang="ko-KR" sz="1200" b="1" dirty="0" smtClean="0"/>
          </a:p>
          <a:p>
            <a:pPr marL="228600" indent="-228600">
              <a:lnSpc>
                <a:spcPct val="150000"/>
              </a:lnSpc>
              <a:buFontTx/>
              <a:buChar char="-"/>
            </a:pPr>
            <a:r>
              <a:rPr lang="ko-KR" altLang="en-US" sz="1050" dirty="0" smtClean="0"/>
              <a:t>사용자가 계정의 패스워드 분실 시 계정 아이디와 </a:t>
            </a:r>
            <a:r>
              <a:rPr lang="ko-KR" altLang="en-US" sz="1050" dirty="0" err="1" smtClean="0"/>
              <a:t>이메일을</a:t>
            </a:r>
            <a:r>
              <a:rPr lang="ko-KR" altLang="en-US" sz="1050" dirty="0" smtClean="0"/>
              <a:t>  통해 패스워드를 찾을 수 있음</a:t>
            </a:r>
            <a:endParaRPr lang="en-US" altLang="ko-KR" sz="1050" dirty="0" smtClean="0"/>
          </a:p>
          <a:p>
            <a:pPr marL="228600" indent="-228600">
              <a:lnSpc>
                <a:spcPct val="150000"/>
              </a:lnSpc>
              <a:buFontTx/>
              <a:buChar char="-"/>
            </a:pPr>
            <a:r>
              <a:rPr lang="ko-KR" altLang="en-US" sz="1050" dirty="0" smtClean="0"/>
              <a:t>일반적 웹 서비스의 패스워드 찾기 기능을 간략하게 구현</a:t>
            </a:r>
            <a:endParaRPr lang="en-US" altLang="ko-KR" sz="1050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3000372"/>
            <a:ext cx="1199590" cy="57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8" name="직선 연결선 47"/>
          <p:cNvCxnSpPr/>
          <p:nvPr/>
        </p:nvCxnSpPr>
        <p:spPr>
          <a:xfrm rot="16200000" flipH="1">
            <a:off x="857224" y="3571876"/>
            <a:ext cx="714380" cy="57150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71472" y="3267954"/>
            <a:ext cx="428628" cy="1610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/>
          <a:srcRect r="4669" b="33260"/>
          <a:stretch>
            <a:fillRect/>
          </a:stretch>
        </p:blipFill>
        <p:spPr bwMode="auto">
          <a:xfrm>
            <a:off x="146032" y="5375996"/>
            <a:ext cx="2304912" cy="105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4" name="직선 연결선 53"/>
          <p:cNvCxnSpPr/>
          <p:nvPr/>
        </p:nvCxnSpPr>
        <p:spPr>
          <a:xfrm rot="5400000">
            <a:off x="1193606" y="4836952"/>
            <a:ext cx="642942" cy="39880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339534" y="3857628"/>
            <a:ext cx="2000264" cy="785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1048506" y="3214686"/>
            <a:ext cx="113685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클릭 시 팝업 창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34126" y="5461100"/>
            <a:ext cx="197404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입력 </a:t>
            </a:r>
            <a:r>
              <a:rPr lang="ko-KR" altLang="en-US" sz="1050" b="1" smtClean="0">
                <a:solidFill>
                  <a:srgbClr val="FF0000"/>
                </a:solidFill>
              </a:rPr>
              <a:t>정보가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DB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 없을 경우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91833" y="5304558"/>
            <a:ext cx="2485763" cy="107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1" name="직선 연결선 60"/>
          <p:cNvCxnSpPr/>
          <p:nvPr/>
        </p:nvCxnSpPr>
        <p:spPr>
          <a:xfrm rot="16200000" flipH="1">
            <a:off x="2643174" y="4786322"/>
            <a:ext cx="571504" cy="42862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563272" y="5411087"/>
            <a:ext cx="205713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올바른 정보 입력 </a:t>
            </a:r>
            <a:r>
              <a:rPr lang="ko-KR" altLang="en-US" sz="1050" b="1" smtClean="0">
                <a:solidFill>
                  <a:srgbClr val="FF0000"/>
                </a:solidFill>
              </a:rPr>
              <a:t>시 메일 발송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954776" y="1571612"/>
            <a:ext cx="1357322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526148" y="1142984"/>
            <a:ext cx="226029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아이디와 패스워드를 통해 로그인</a:t>
            </a:r>
            <a:endParaRPr lang="ko-KR" altLang="en-US" sz="1050" b="1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/>
          <a:srcRect t="2831" r="3030"/>
          <a:stretch>
            <a:fillRect/>
          </a:stretch>
        </p:blipFill>
        <p:spPr bwMode="auto">
          <a:xfrm>
            <a:off x="2563272" y="5911574"/>
            <a:ext cx="2065496" cy="83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/>
          <a:srcRect t="16449" r="14806"/>
          <a:stretch>
            <a:fillRect/>
          </a:stretch>
        </p:blipFill>
        <p:spPr bwMode="auto">
          <a:xfrm>
            <a:off x="4857752" y="3544828"/>
            <a:ext cx="4143404" cy="85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TextBox 72"/>
          <p:cNvSpPr txBox="1"/>
          <p:nvPr/>
        </p:nvSpPr>
        <p:spPr>
          <a:xfrm>
            <a:off x="4714876" y="2986454"/>
            <a:ext cx="4286248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요청을 처리하는 컨트롤러에서 입력 정보가 올바르면 메일 발송하는 클래스 호출 하여 메일 발송</a:t>
            </a:r>
            <a:endParaRPr lang="ko-KR" altLang="en-US" sz="1050" b="1" dirty="0"/>
          </a:p>
        </p:txBody>
      </p:sp>
      <p:sp>
        <p:nvSpPr>
          <p:cNvPr id="75" name="직사각형 74"/>
          <p:cNvSpPr/>
          <p:nvPr/>
        </p:nvSpPr>
        <p:spPr>
          <a:xfrm>
            <a:off x="4899368" y="3544828"/>
            <a:ext cx="642942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15008" y="3473390"/>
            <a:ext cx="10668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072066" y="4544960"/>
            <a:ext cx="3819531" cy="90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TextBox 79"/>
          <p:cNvSpPr txBox="1"/>
          <p:nvPr/>
        </p:nvSpPr>
        <p:spPr>
          <a:xfrm>
            <a:off x="5000628" y="4402084"/>
            <a:ext cx="335758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입력된 정보를 통해 사용자에게 메일을 발송</a:t>
            </a:r>
            <a:endParaRPr lang="ko-KR" altLang="en-US" sz="105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1"/>
          <a:srcRect l="2439" b="11887"/>
          <a:stretch>
            <a:fillRect/>
          </a:stretch>
        </p:blipFill>
        <p:spPr bwMode="auto">
          <a:xfrm>
            <a:off x="6072198" y="1571612"/>
            <a:ext cx="285752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6215074" y="1065969"/>
            <a:ext cx="2500330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미 로그인 상태에서 메인 페이지 이외의 페이지 접근 시 </a:t>
            </a:r>
            <a:r>
              <a:rPr lang="en-US" altLang="ko-KR" sz="1050" b="1" dirty="0" smtClean="0"/>
              <a:t>“</a:t>
            </a:r>
            <a:r>
              <a:rPr lang="ko-KR" altLang="en-US" sz="1050" b="1" dirty="0" smtClean="0"/>
              <a:t>로그인 후 이용 해주세요</a:t>
            </a:r>
            <a:r>
              <a:rPr lang="en-US" altLang="ko-KR" sz="1050" b="1" dirty="0" smtClean="0"/>
              <a:t>” </a:t>
            </a:r>
            <a:r>
              <a:rPr lang="ko-KR" altLang="en-US" sz="1050" b="1" dirty="0" smtClean="0"/>
              <a:t>경고 띄우며 </a:t>
            </a:r>
            <a:r>
              <a:rPr lang="ko-KR" altLang="en-US" sz="1050" b="1" dirty="0" err="1" smtClean="0"/>
              <a:t>메인으로</a:t>
            </a:r>
            <a:r>
              <a:rPr lang="ko-KR" altLang="en-US" sz="1050" b="1" dirty="0" smtClean="0"/>
              <a:t> 이동</a:t>
            </a:r>
            <a:endParaRPr lang="ko-KR" altLang="en-US" sz="1050" b="1" dirty="0"/>
          </a:p>
        </p:txBody>
      </p:sp>
      <p:sp>
        <p:nvSpPr>
          <p:cNvPr id="31" name="직사각형 30"/>
          <p:cNvSpPr/>
          <p:nvPr/>
        </p:nvSpPr>
        <p:spPr>
          <a:xfrm>
            <a:off x="2571736" y="6536529"/>
            <a:ext cx="1285884" cy="178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5396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3813" y="2786058"/>
            <a:ext cx="9072562" cy="403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3813" y="668176"/>
            <a:ext cx="9072562" cy="20464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5" name="TextBox 4"/>
            <p:cNvSpPr txBox="1"/>
            <p:nvPr/>
          </p:nvSpPr>
          <p:spPr>
            <a:xfrm>
              <a:off x="179512" y="-29"/>
              <a:ext cx="5941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공통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자료실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파일자료실</a:t>
              </a:r>
              <a:endParaRPr lang="ko-KR" altLang="en-US" sz="28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 t="2349" r="10909" b="18265"/>
          <a:stretch>
            <a:fillRect/>
          </a:stretch>
        </p:blipFill>
        <p:spPr bwMode="auto">
          <a:xfrm>
            <a:off x="5000628" y="3071810"/>
            <a:ext cx="3500462" cy="1609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09519" y="2276467"/>
            <a:ext cx="871540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파일을 업로드 시 경로에 동일한 파일명이 존재할 경우 파일 명 뒤에</a:t>
            </a:r>
            <a:r>
              <a:rPr lang="en-US" altLang="ko-KR" sz="1050" b="1" dirty="0" smtClean="0"/>
              <a:t>(default Rename </a:t>
            </a:r>
            <a:r>
              <a:rPr lang="ko-KR" altLang="en-US" sz="1050" b="1" dirty="0" smtClean="0"/>
              <a:t>형식</a:t>
            </a:r>
            <a:r>
              <a:rPr lang="en-US" altLang="ko-KR" sz="1050" b="1" dirty="0" smtClean="0"/>
              <a:t>)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>1, 2</a:t>
            </a:r>
            <a:r>
              <a:rPr lang="ko-KR" altLang="en-US" sz="1050" b="1" dirty="0" smtClean="0"/>
              <a:t>등 숫자를 붙여 파일을 저장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파일 다운로드 시에 실제로 업 </a:t>
            </a:r>
            <a:r>
              <a:rPr lang="ko-KR" altLang="en-US" sz="1050" b="1" dirty="0" err="1" smtClean="0"/>
              <a:t>로드한</a:t>
            </a:r>
            <a:r>
              <a:rPr lang="ko-KR" altLang="en-US" sz="1050" b="1" dirty="0" smtClean="0"/>
              <a:t> 파일명으로 다운로드 하기 위해 파일 업로드 시 테이블에 실제 파일명도 </a:t>
            </a:r>
            <a:r>
              <a:rPr lang="ko-KR" altLang="en-US" sz="1050" b="1" dirty="0" err="1" smtClean="0"/>
              <a:t>컬럼에</a:t>
            </a:r>
            <a:r>
              <a:rPr lang="ko-KR" altLang="en-US" sz="1050" b="1" dirty="0" smtClean="0"/>
              <a:t> 저장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1741" t="5882" r="3753"/>
          <a:stretch>
            <a:fillRect/>
          </a:stretch>
        </p:blipFill>
        <p:spPr bwMode="auto">
          <a:xfrm>
            <a:off x="71406" y="3143248"/>
            <a:ext cx="3876701" cy="228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 l="47445" b="-25000"/>
          <a:stretch>
            <a:fillRect/>
          </a:stretch>
        </p:blipFill>
        <p:spPr bwMode="auto">
          <a:xfrm>
            <a:off x="4214810" y="1285860"/>
            <a:ext cx="4643468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2071670" y="3429000"/>
            <a:ext cx="714380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72132" y="1142984"/>
            <a:ext cx="3214710" cy="500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785794"/>
            <a:ext cx="3681422" cy="146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1214414" y="1500174"/>
            <a:ext cx="178595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실제 저장 파일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85720" y="785794"/>
            <a:ext cx="714380" cy="1428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00694" y="785794"/>
            <a:ext cx="178595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DB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 저장된 파일 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91236" y="1214422"/>
            <a:ext cx="99060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원본파일명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58082" y="1214422"/>
            <a:ext cx="99060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저장파일명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406" y="5643578"/>
            <a:ext cx="428628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파일 다운로드 </a:t>
            </a:r>
            <a:r>
              <a:rPr lang="ko-KR" altLang="en-US" sz="1050" b="1" dirty="0" err="1" smtClean="0"/>
              <a:t>뷰</a:t>
            </a:r>
            <a:r>
              <a:rPr lang="ko-KR" altLang="en-US" sz="1050" b="1" dirty="0" smtClean="0"/>
              <a:t> 클래스 호출 시 </a:t>
            </a:r>
            <a:r>
              <a:rPr lang="en-US" altLang="ko-KR" sz="1050" b="1" dirty="0" err="1" smtClean="0"/>
              <a:t>ModelAndView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오브젝트를 신규 생성하여 원본 파일 이름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저장 파일 이름을 변수로 전달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다운로드 </a:t>
            </a:r>
            <a:r>
              <a:rPr lang="ko-KR" altLang="en-US" sz="1050" b="1" dirty="0" err="1" smtClean="0"/>
              <a:t>뷰</a:t>
            </a:r>
            <a:r>
              <a:rPr lang="ko-KR" altLang="en-US" sz="1050" b="1" dirty="0" smtClean="0"/>
              <a:t> 에서는 파일 다운로드 시 파일 이름을 원본 파일 이름으로 다운되도록 구현</a:t>
            </a:r>
            <a:endParaRPr lang="en-US" altLang="ko-KR" sz="1050" b="1" dirty="0" smtClean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 t="4671" r="4035"/>
          <a:stretch>
            <a:fillRect/>
          </a:stretch>
        </p:blipFill>
        <p:spPr bwMode="auto">
          <a:xfrm>
            <a:off x="4357686" y="4714884"/>
            <a:ext cx="4643470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직사각형 24"/>
          <p:cNvSpPr/>
          <p:nvPr/>
        </p:nvSpPr>
        <p:spPr>
          <a:xfrm>
            <a:off x="5143504" y="3595689"/>
            <a:ext cx="3929090" cy="1071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58016" y="3000372"/>
            <a:ext cx="1857388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컨트롤러에서 요청을 받아 다운로드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뷰로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전달 값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00562" y="5143512"/>
            <a:ext cx="3500462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71999" y="6410345"/>
            <a:ext cx="4214843" cy="180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143636" y="5643578"/>
            <a:ext cx="214314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다운로드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뷰에서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파일 명을 전달 받아 실제 다운로드 처리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95219" y="5029211"/>
            <a:ext cx="2786082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85705" y="4529145"/>
            <a:ext cx="378621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rgbClr val="FF0000"/>
                </a:solidFill>
              </a:rPr>
              <a:t>게시글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작성 시 업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로드한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파일 명으로 다운로드 됨을 확인</a:t>
            </a: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43174" y="2928934"/>
            <a:ext cx="3295654" cy="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직사각형 35"/>
          <p:cNvSpPr/>
          <p:nvPr/>
        </p:nvSpPr>
        <p:spPr>
          <a:xfrm>
            <a:off x="2643174" y="2857496"/>
            <a:ext cx="3286148" cy="500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5572132" y="3357562"/>
            <a:ext cx="571504" cy="35719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8728" y="3000372"/>
            <a:ext cx="107157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다운로드 요청</a:t>
            </a:r>
          </a:p>
        </p:txBody>
      </p:sp>
      <p:cxnSp>
        <p:nvCxnSpPr>
          <p:cNvPr id="40" name="직선 연결선 39"/>
          <p:cNvCxnSpPr/>
          <p:nvPr/>
        </p:nvCxnSpPr>
        <p:spPr>
          <a:xfrm rot="5400000">
            <a:off x="6643702" y="4714884"/>
            <a:ext cx="571504" cy="158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2786050" y="3429000"/>
            <a:ext cx="500066" cy="14287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23813" y="5615004"/>
            <a:ext cx="8977343" cy="1214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362449" y="685781"/>
            <a:ext cx="4714876" cy="4886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3813" y="685781"/>
            <a:ext cx="4262435" cy="4886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3"/>
          <a:srcRect l="1754" r="7675" b="7441"/>
          <a:stretch>
            <a:fillRect/>
          </a:stretch>
        </p:blipFill>
        <p:spPr bwMode="auto">
          <a:xfrm>
            <a:off x="52356" y="4000504"/>
            <a:ext cx="421484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4"/>
          <a:srcRect l="5859" t="12950" b="12614"/>
          <a:stretch>
            <a:fillRect/>
          </a:stretch>
        </p:blipFill>
        <p:spPr bwMode="auto">
          <a:xfrm>
            <a:off x="4643438" y="2643182"/>
            <a:ext cx="4233867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그룹 7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9" name="TextBox 8"/>
            <p:cNvSpPr txBox="1"/>
            <p:nvPr/>
          </p:nvSpPr>
          <p:spPr>
            <a:xfrm>
              <a:off x="179512" y="-29"/>
              <a:ext cx="5941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공통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자료실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파일자료실</a:t>
              </a:r>
              <a:endParaRPr lang="ko-KR" altLang="en-US" sz="2800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1406" y="708779"/>
            <a:ext cx="4000528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파일을 업로드 시 총 </a:t>
            </a:r>
            <a:r>
              <a:rPr lang="en-US" altLang="ko-KR" sz="1050" b="1" dirty="0" smtClean="0"/>
              <a:t>3</a:t>
            </a:r>
            <a:r>
              <a:rPr lang="ko-KR" altLang="en-US" sz="1050" b="1" dirty="0" smtClean="0"/>
              <a:t>개 까지 저장 가능하게 구현 하였으며</a:t>
            </a:r>
            <a:r>
              <a:rPr lang="en-US" altLang="ko-KR" sz="1050" b="1" dirty="0" smtClean="0"/>
              <a:t> 2</a:t>
            </a:r>
            <a:r>
              <a:rPr lang="ko-KR" altLang="en-US" sz="1050" b="1" dirty="0" smtClean="0"/>
              <a:t>개의 파일만 첨부 시 첨부 안된 곳에는 </a:t>
            </a:r>
            <a:r>
              <a:rPr lang="en-US" altLang="ko-KR" sz="1050" b="1" dirty="0" smtClean="0"/>
              <a:t>null</a:t>
            </a:r>
            <a:r>
              <a:rPr lang="ko-KR" altLang="en-US" sz="1050" b="1" dirty="0" smtClean="0"/>
              <a:t>로 파일 이름을 저장 하도록 구현</a:t>
            </a:r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파일 첨부 </a:t>
            </a:r>
            <a:r>
              <a:rPr lang="ko-KR" altLang="en-US" sz="1050" b="1" dirty="0" err="1" smtClean="0"/>
              <a:t>게시글</a:t>
            </a:r>
            <a:r>
              <a:rPr lang="ko-KR" altLang="en-US" sz="1050" b="1" dirty="0" smtClean="0"/>
              <a:t> 수정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및 삭제를 위해</a:t>
            </a:r>
            <a:r>
              <a:rPr lang="en-US" altLang="ko-KR" sz="1050" b="1" dirty="0" smtClean="0"/>
              <a:t>)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977" y="1285860"/>
            <a:ext cx="3033366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429124" y="704831"/>
            <a:ext cx="4610100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b="1" dirty="0" smtClean="0"/>
              <a:t>파일이 첨부된 </a:t>
            </a:r>
            <a:r>
              <a:rPr lang="ko-KR" altLang="en-US" sz="1050" b="1" dirty="0" err="1" smtClean="0"/>
              <a:t>게시글</a:t>
            </a:r>
            <a:r>
              <a:rPr lang="ko-KR" altLang="en-US" sz="1050" b="1" dirty="0" smtClean="0"/>
              <a:t> 수정 시 첨부 파일 삭제만 체크 시 파일 업로드 태그가 보이며 파일 삭제 체크 후 파일 첨부 없이 수정 시 기존 첨부 파일 서버에서 삭제 및 </a:t>
            </a:r>
            <a:r>
              <a:rPr lang="en-US" altLang="ko-KR" sz="1050" b="1" dirty="0" smtClean="0"/>
              <a:t>DB</a:t>
            </a:r>
            <a:r>
              <a:rPr lang="ko-KR" altLang="en-US" sz="1050" b="1" dirty="0" smtClean="0"/>
              <a:t>에 파일 이름 </a:t>
            </a:r>
            <a:r>
              <a:rPr lang="en-US" altLang="ko-KR" sz="1050" b="1" dirty="0" smtClean="0"/>
              <a:t>null</a:t>
            </a:r>
            <a:r>
              <a:rPr lang="ko-KR" altLang="en-US" sz="1050" b="1" dirty="0" smtClean="0"/>
              <a:t>로  저장</a:t>
            </a:r>
            <a:endParaRPr lang="en-US" altLang="ko-KR" sz="1050" b="1" dirty="0" smtClean="0"/>
          </a:p>
          <a:p>
            <a:pPr marL="228600" indent="-228600">
              <a:buAutoNum type="arabicParenBoth"/>
            </a:pPr>
            <a:r>
              <a:rPr lang="ko-KR" altLang="en-US" sz="1050" b="1" dirty="0" smtClean="0"/>
              <a:t>첨부된 파일 삭제 체크 후 파일도 첨부 시 이미 첨부된 파일 삭제</a:t>
            </a:r>
            <a:endParaRPr lang="en-US" altLang="ko-KR" sz="1050" b="1" dirty="0" smtClean="0"/>
          </a:p>
          <a:p>
            <a:pPr marL="228600" indent="-228600"/>
            <a:r>
              <a:rPr lang="en-US" altLang="ko-KR" sz="1050" b="1" dirty="0" smtClean="0"/>
              <a:t>	</a:t>
            </a:r>
            <a:r>
              <a:rPr lang="ko-KR" altLang="en-US" sz="1050" b="1" dirty="0" smtClean="0"/>
              <a:t>신규로 첨부된 파일이 서버에 저장</a:t>
            </a:r>
            <a:r>
              <a:rPr lang="en-US" altLang="ko-KR" sz="1050" b="1" dirty="0" smtClean="0"/>
              <a:t>, DB </a:t>
            </a:r>
            <a:r>
              <a:rPr lang="ko-KR" altLang="en-US" sz="1050" b="1" dirty="0" err="1" smtClean="0"/>
              <a:t>컬럼에도</a:t>
            </a:r>
            <a:r>
              <a:rPr lang="ko-KR" altLang="en-US" sz="1050" b="1" dirty="0" smtClean="0"/>
              <a:t> 신규로 첨부된 파일 이름으로 변경되어 저장</a:t>
            </a:r>
            <a:endParaRPr lang="en-US" altLang="ko-KR" sz="1050" b="1" dirty="0" smtClean="0"/>
          </a:p>
          <a:p>
            <a:pPr marL="228600" indent="-228600">
              <a:buAutoNum type="arabicParenBoth" startAt="3"/>
            </a:pPr>
            <a:r>
              <a:rPr lang="ko-KR" altLang="en-US" sz="1050" b="1" dirty="0" smtClean="0"/>
              <a:t>기존 파일 수정 없이 신규로 파일 첨부 시 신규 첨부 파일 서버 저장 및 신규로 첨부된 파일의 이름이 </a:t>
            </a:r>
            <a:r>
              <a:rPr lang="en-US" altLang="ko-KR" sz="1050" b="1" dirty="0" smtClean="0"/>
              <a:t>DB </a:t>
            </a:r>
            <a:r>
              <a:rPr lang="ko-KR" altLang="en-US" sz="1050" b="1" dirty="0" err="1" smtClean="0"/>
              <a:t>컬럼에</a:t>
            </a:r>
            <a:r>
              <a:rPr lang="ko-KR" altLang="en-US" sz="1050" b="1" dirty="0" smtClean="0"/>
              <a:t> 저장 되도록 구현</a:t>
            </a:r>
            <a:endParaRPr lang="en-US" altLang="ko-KR" sz="1050" b="1" dirty="0" smtClean="0"/>
          </a:p>
          <a:p>
            <a:pPr marL="228600" indent="-228600"/>
            <a:r>
              <a:rPr lang="en-US" altLang="ko-KR" sz="1050" b="1" dirty="0" smtClean="0"/>
              <a:t>	(ex &gt; </a:t>
            </a:r>
            <a:r>
              <a:rPr lang="ko-KR" altLang="en-US" sz="1050" b="1" dirty="0" smtClean="0"/>
              <a:t>기존 </a:t>
            </a:r>
            <a:r>
              <a:rPr lang="en-US" altLang="ko-KR" sz="1050" b="1" dirty="0" smtClean="0"/>
              <a:t>test1,null,test3 </a:t>
            </a:r>
            <a:r>
              <a:rPr lang="ko-KR" altLang="en-US" sz="1050" b="1" dirty="0" smtClean="0"/>
              <a:t>의 값 </a:t>
            </a:r>
            <a:r>
              <a:rPr lang="en-US" altLang="ko-KR" sz="1050" b="1" dirty="0" smtClean="0"/>
              <a:t>&gt; test1,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test2(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신규첨부파일이름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en-US" altLang="ko-KR" sz="1050" b="1" dirty="0" smtClean="0"/>
              <a:t>,test3)</a:t>
            </a:r>
          </a:p>
          <a:p>
            <a:pPr marL="228600" indent="-228600"/>
            <a:r>
              <a:rPr lang="en-US" altLang="ko-KR" sz="1050" b="1" dirty="0" smtClean="0"/>
              <a:t>(4)	</a:t>
            </a:r>
            <a:r>
              <a:rPr lang="ko-KR" altLang="en-US" sz="1050" b="1" dirty="0" smtClean="0"/>
              <a:t>현재 </a:t>
            </a:r>
            <a:r>
              <a:rPr lang="en-US" altLang="ko-KR" sz="1050" b="1" dirty="0" smtClean="0"/>
              <a:t>3</a:t>
            </a:r>
            <a:r>
              <a:rPr lang="ko-KR" altLang="en-US" sz="1050" b="1" dirty="0" smtClean="0"/>
              <a:t>개의 첨부 파일 기준으로 구현하였으며 첨부파일의 개수가 증가되거나 감소 되어도 기존의 첨부파일 처리 </a:t>
            </a:r>
            <a:r>
              <a:rPr lang="ko-KR" altLang="en-US" sz="1050" b="1" dirty="0" err="1" smtClean="0"/>
              <a:t>로직으로</a:t>
            </a:r>
            <a:r>
              <a:rPr lang="ko-KR" altLang="en-US" sz="1050" b="1" dirty="0" smtClean="0"/>
              <a:t> 운영 가능</a:t>
            </a:r>
            <a:endParaRPr lang="en-US" altLang="ko-KR" sz="1050" b="1" dirty="0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/>
          <a:srcRect r="13187"/>
          <a:stretch>
            <a:fillRect/>
          </a:stretch>
        </p:blipFill>
        <p:spPr bwMode="auto">
          <a:xfrm>
            <a:off x="442852" y="2357430"/>
            <a:ext cx="3057578" cy="1571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8663" y="5715016"/>
            <a:ext cx="6643734" cy="40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38187" y="6368632"/>
            <a:ext cx="6722100" cy="41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2500266" y="1481124"/>
            <a:ext cx="714380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rot="10800000" flipV="1">
            <a:off x="2000200" y="1714488"/>
            <a:ext cx="785850" cy="71438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28670" y="2500306"/>
            <a:ext cx="1285884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438" y="1428736"/>
            <a:ext cx="1857356" cy="9002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rgbClr val="FF0000"/>
                </a:solidFill>
              </a:rPr>
              <a:t>게시글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수정에서 현재 첨부된 파일 확인 가능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첨부 파일 우측의 삭제 체크 시 파일 첨부 양식이 보이도록 구현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체크 해제 시 사라짐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23794" y="4000504"/>
            <a:ext cx="3714776" cy="7143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34064" y="4786322"/>
            <a:ext cx="349019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수정 버튼을 클릭하면 삭제를 체크한 파일을 물리적으로 서버에서 삭제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현재 첨부파일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개 기준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86314" y="2786058"/>
            <a:ext cx="4071966" cy="271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929322" y="3929066"/>
            <a:ext cx="200026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첨부파일 삭제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수정 구현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34" name="아래쪽 화살표 33"/>
          <p:cNvSpPr/>
          <p:nvPr/>
        </p:nvSpPr>
        <p:spPr>
          <a:xfrm>
            <a:off x="3447464" y="6175480"/>
            <a:ext cx="338718" cy="1428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857620" y="6104042"/>
            <a:ext cx="357190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개의 파일만 첨부된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게시글에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첨부파일 추가 수정 결과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42844" y="685781"/>
            <a:ext cx="8858312" cy="6029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/>
          <a:srcRect r="1685"/>
          <a:stretch>
            <a:fillRect/>
          </a:stretch>
        </p:blipFill>
        <p:spPr bwMode="auto">
          <a:xfrm>
            <a:off x="500034" y="1285860"/>
            <a:ext cx="3200410" cy="3809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571744"/>
            <a:ext cx="4429156" cy="217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4" name="TextBox 3"/>
            <p:cNvSpPr txBox="1"/>
            <p:nvPr/>
          </p:nvSpPr>
          <p:spPr>
            <a:xfrm>
              <a:off x="179512" y="-29"/>
              <a:ext cx="5941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공통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자료실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파일자료실</a:t>
              </a:r>
              <a:endParaRPr lang="ko-KR" altLang="en-US" sz="2800" dirty="0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 l="928" r="9532" b="29184"/>
          <a:stretch>
            <a:fillRect/>
          </a:stretch>
        </p:blipFill>
        <p:spPr bwMode="auto">
          <a:xfrm>
            <a:off x="4429124" y="1357298"/>
            <a:ext cx="3214710" cy="1152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14282" y="857232"/>
            <a:ext cx="678661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파일이 첨부된 </a:t>
            </a:r>
            <a:r>
              <a:rPr lang="ko-KR" altLang="en-US" sz="1050" b="1" dirty="0" err="1" smtClean="0"/>
              <a:t>게시글</a:t>
            </a:r>
            <a:r>
              <a:rPr lang="ko-KR" altLang="en-US" sz="1050" b="1" dirty="0" smtClean="0"/>
              <a:t> 삭제 시에는 </a:t>
            </a:r>
            <a:r>
              <a:rPr lang="en-US" altLang="ko-KR" sz="1050" b="1" dirty="0" smtClean="0"/>
              <a:t>DB</a:t>
            </a:r>
            <a:r>
              <a:rPr lang="ko-KR" altLang="en-US" sz="1050" b="1" dirty="0" smtClean="0"/>
              <a:t>에서 해당 게시글 데이터를 지우고 서버에서 파일을 지우도록 구현</a:t>
            </a:r>
          </a:p>
        </p:txBody>
      </p:sp>
      <p:sp>
        <p:nvSpPr>
          <p:cNvPr id="11" name="아래쪽 화살표 10"/>
          <p:cNvSpPr/>
          <p:nvPr/>
        </p:nvSpPr>
        <p:spPr>
          <a:xfrm rot="16200000">
            <a:off x="4474057" y="6027251"/>
            <a:ext cx="338718" cy="1428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81163" y="4714884"/>
            <a:ext cx="42862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2509790" y="3286126"/>
            <a:ext cx="1776460" cy="1428759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5286388"/>
            <a:ext cx="31432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928662" y="5429264"/>
            <a:ext cx="2786082" cy="7143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58" y="5429264"/>
            <a:ext cx="27908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143350" y="5500702"/>
            <a:ext cx="121444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rgbClr val="FF0000"/>
                </a:solidFill>
              </a:rPr>
              <a:t>게시글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삭제 시 파일 삭제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57686" y="2500306"/>
            <a:ext cx="4500594" cy="20717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58016" y="3286124"/>
            <a:ext cx="1857388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rgbClr val="FF0000"/>
                </a:solidFill>
              </a:rPr>
              <a:t>게시글에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파일이 첨부된 개수만큼 삭제 수행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42976" y="4276731"/>
            <a:ext cx="571504" cy="428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42844" y="685781"/>
            <a:ext cx="8858312" cy="6029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642918"/>
            <a:ext cx="3929058" cy="2105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/>
          <a:srcRect b="3818"/>
          <a:stretch>
            <a:fillRect/>
          </a:stretch>
        </p:blipFill>
        <p:spPr bwMode="auto">
          <a:xfrm>
            <a:off x="500034" y="2761532"/>
            <a:ext cx="3513753" cy="3766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3" name="TextBox 2"/>
            <p:cNvSpPr txBox="1"/>
            <p:nvPr/>
          </p:nvSpPr>
          <p:spPr>
            <a:xfrm>
              <a:off x="179512" y="-29"/>
              <a:ext cx="5941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공통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자료실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영상자료실</a:t>
              </a:r>
              <a:endParaRPr lang="ko-KR" altLang="en-US" sz="2800" dirty="0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 t="78668" r="20571"/>
          <a:stretch>
            <a:fillRect/>
          </a:stretch>
        </p:blipFill>
        <p:spPr bwMode="auto">
          <a:xfrm>
            <a:off x="2013523" y="3000372"/>
            <a:ext cx="2857520" cy="857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/>
          <a:srcRect b="1936"/>
          <a:stretch>
            <a:fillRect/>
          </a:stretch>
        </p:blipFill>
        <p:spPr bwMode="auto">
          <a:xfrm>
            <a:off x="4786314" y="2786057"/>
            <a:ext cx="3286148" cy="387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1857364"/>
            <a:ext cx="172641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/>
          <a:srcRect t="77645" r="21559"/>
          <a:stretch>
            <a:fillRect/>
          </a:stretch>
        </p:blipFill>
        <p:spPr bwMode="auto">
          <a:xfrm>
            <a:off x="6072198" y="2931541"/>
            <a:ext cx="2786050" cy="835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214282" y="1003284"/>
            <a:ext cx="4143404" cy="854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맑은 고딕 (본문)"/>
              </a:rPr>
              <a:t>○ 영상자료실</a:t>
            </a:r>
            <a:endParaRPr lang="en-US" altLang="ko-KR" sz="1200" b="1" dirty="0" smtClean="0">
              <a:latin typeface="맑은 고딕 (본문)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050" dirty="0" smtClean="0"/>
              <a:t>일반적인 게시판 형태에 영상을 출력하는 기능을 추가 구현</a:t>
            </a:r>
            <a:endParaRPr lang="en-US" altLang="ko-KR" sz="105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050" dirty="0" smtClean="0"/>
              <a:t> </a:t>
            </a:r>
            <a:r>
              <a:rPr lang="ko-KR" altLang="en-US" sz="1050" dirty="0" smtClean="0"/>
              <a:t>영상을 형태가 파일인지 링크인지 구분하여 동영상을 출력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00364" y="3071810"/>
            <a:ext cx="1857388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357422" y="2143116"/>
            <a:ext cx="185738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</a:rPr>
              <a:t>글쓰기 시 영상 타입 지정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10800000" flipV="1">
            <a:off x="2786050" y="3429000"/>
            <a:ext cx="1009624" cy="42862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71472" y="3857628"/>
            <a:ext cx="3357586" cy="19288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929190" y="3929066"/>
            <a:ext cx="2214578" cy="1643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71538" y="1928802"/>
            <a:ext cx="1214446" cy="7143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00892" y="3074417"/>
            <a:ext cx="928694" cy="35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rot="10800000" flipV="1">
            <a:off x="6143636" y="3429000"/>
            <a:ext cx="1009624" cy="42862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42844" y="4033842"/>
            <a:ext cx="8858312" cy="27860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42844" y="1214422"/>
            <a:ext cx="8858312" cy="27860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3" name="TextBox 2"/>
            <p:cNvSpPr txBox="1"/>
            <p:nvPr/>
          </p:nvSpPr>
          <p:spPr>
            <a:xfrm>
              <a:off x="179512" y="-29"/>
              <a:ext cx="5941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공통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자료실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영상자료실</a:t>
              </a:r>
              <a:endParaRPr lang="ko-KR" altLang="en-US" sz="2800" dirty="0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 b="13954"/>
          <a:stretch>
            <a:fillRect/>
          </a:stretch>
        </p:blipFill>
        <p:spPr bwMode="auto">
          <a:xfrm>
            <a:off x="5857884" y="1285860"/>
            <a:ext cx="269383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/>
          <a:srcRect t="77015" r="26829"/>
          <a:stretch>
            <a:fillRect/>
          </a:stretch>
        </p:blipFill>
        <p:spPr bwMode="auto">
          <a:xfrm>
            <a:off x="3306924" y="1714487"/>
            <a:ext cx="239362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4"/>
          <a:srcRect l="3416" r="10865" b="15241"/>
          <a:stretch>
            <a:fillRect/>
          </a:stretch>
        </p:blipFill>
        <p:spPr bwMode="auto">
          <a:xfrm>
            <a:off x="652435" y="4117216"/>
            <a:ext cx="2357454" cy="255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4678" y="5455488"/>
            <a:ext cx="2571768" cy="628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/>
          <a:srcRect b="7575"/>
          <a:stretch>
            <a:fillRect/>
          </a:stretch>
        </p:blipFill>
        <p:spPr bwMode="auto">
          <a:xfrm>
            <a:off x="6018902" y="4143380"/>
            <a:ext cx="232502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/>
          <a:srcRect b="10272"/>
          <a:stretch>
            <a:fillRect/>
          </a:stretch>
        </p:blipFill>
        <p:spPr bwMode="auto">
          <a:xfrm>
            <a:off x="642910" y="1357297"/>
            <a:ext cx="2571767" cy="257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8"/>
          <a:srcRect t="26030" r="10000" b="21909"/>
          <a:stretch>
            <a:fillRect/>
          </a:stretch>
        </p:blipFill>
        <p:spPr bwMode="auto">
          <a:xfrm>
            <a:off x="3214678" y="4669671"/>
            <a:ext cx="2504090" cy="55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378363" y="2357429"/>
            <a:ext cx="2214578" cy="72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3878429" y="1828788"/>
            <a:ext cx="1571636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64115" y="1428735"/>
            <a:ext cx="185738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링크 타입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게시글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수정 시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 rot="5400000">
            <a:off x="4971828" y="2307025"/>
            <a:ext cx="528641" cy="79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78363" y="3071809"/>
            <a:ext cx="235745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파일 라디오 버튼 클릭 시 링크 입력 폼으로 전환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다시 링크 라디오 체크 시 링크 입력 폼 및 기존 링크 주소 보여줌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5" name="직사각형 24"/>
          <p:cNvSpPr/>
          <p:nvPr/>
        </p:nvSpPr>
        <p:spPr>
          <a:xfrm flipH="1">
            <a:off x="3826041" y="2552693"/>
            <a:ext cx="1500198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590918" y="4803021"/>
            <a:ext cx="2143140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43306" y="4383918"/>
            <a:ext cx="185738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파일 타입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게시글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수정 시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rot="5400000">
            <a:off x="4965703" y="5276893"/>
            <a:ext cx="499272" cy="79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57554" y="6047922"/>
            <a:ext cx="250033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링크 라디오 버튼 클릭 시 링크 입력 폼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으로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전환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다시 파일 라디오 버튼 클릭 시 파일 입력 폼 및 기존 파일 삭제 체크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폼등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보여줌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 flipH="1">
            <a:off x="3571868" y="5509756"/>
            <a:ext cx="1966926" cy="2524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28596" y="642918"/>
            <a:ext cx="83582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</a:t>
            </a:r>
            <a:r>
              <a:rPr lang="ko-KR" altLang="en-US" sz="1050" b="1" dirty="0" smtClean="0"/>
              <a:t>영상 자료실의 게시물 타입을 파일 </a:t>
            </a:r>
            <a:r>
              <a:rPr lang="en-US" altLang="ko-KR" sz="1050" b="1" dirty="0" smtClean="0"/>
              <a:t>&lt;-&gt; </a:t>
            </a:r>
            <a:r>
              <a:rPr lang="ko-KR" altLang="en-US" sz="1050" b="1" dirty="0" smtClean="0"/>
              <a:t>링크 타입으로 전환하여 수정이 가능 하며 파일 타입의 게시물 파일 삭제 수정 처리를 구현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파일 타입의 게시물을 링크 타입으로 변경 시에도 첨부 파일의 물리적 삭제 및 </a:t>
            </a:r>
            <a:r>
              <a:rPr lang="en-US" altLang="ko-KR" sz="1050" b="1" dirty="0" smtClean="0"/>
              <a:t>DB</a:t>
            </a:r>
            <a:r>
              <a:rPr lang="ko-KR" altLang="en-US" sz="1050" b="1" dirty="0" smtClean="0"/>
              <a:t>값 삭제를 구현하여 서버에 불필요 파일 존재 하지 않도록 구현</a:t>
            </a:r>
            <a:endParaRPr lang="en-US" altLang="ko-KR" sz="1050" b="1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42844" y="752456"/>
            <a:ext cx="8858312" cy="6000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5" name="TextBox 4"/>
            <p:cNvSpPr txBox="1"/>
            <p:nvPr/>
          </p:nvSpPr>
          <p:spPr>
            <a:xfrm>
              <a:off x="179512" y="-29"/>
              <a:ext cx="67858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공통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smtClean="0"/>
                <a:t>기타 </a:t>
              </a:r>
              <a:r>
                <a:rPr lang="en-US" altLang="ko-KR" sz="2800" dirty="0" smtClean="0"/>
                <a:t>&gt; </a:t>
              </a:r>
              <a:r>
                <a:rPr lang="ko-KR" altLang="en-US" sz="2800" dirty="0" err="1" smtClean="0"/>
                <a:t>리다이렉트</a:t>
              </a:r>
              <a:r>
                <a:rPr lang="ko-KR" altLang="en-US" sz="2800" dirty="0" smtClean="0"/>
                <a:t> 페이지</a:t>
              </a:r>
              <a:endParaRPr lang="ko-KR" altLang="en-US" sz="28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b="28930"/>
          <a:stretch>
            <a:fillRect/>
          </a:stretch>
        </p:blipFill>
        <p:spPr bwMode="auto">
          <a:xfrm>
            <a:off x="2571736" y="3473161"/>
            <a:ext cx="321471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 r="4819"/>
          <a:stretch>
            <a:fillRect/>
          </a:stretch>
        </p:blipFill>
        <p:spPr bwMode="auto">
          <a:xfrm>
            <a:off x="1714480" y="2802942"/>
            <a:ext cx="5643602" cy="74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/>
          <a:srcRect t="22855"/>
          <a:stretch>
            <a:fillRect/>
          </a:stretch>
        </p:blipFill>
        <p:spPr bwMode="auto">
          <a:xfrm>
            <a:off x="1724390" y="4687607"/>
            <a:ext cx="534794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1604" y="1071546"/>
            <a:ext cx="285982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/>
          <a:srcRect b="19478"/>
          <a:stretch>
            <a:fillRect/>
          </a:stretch>
        </p:blipFill>
        <p:spPr bwMode="auto">
          <a:xfrm>
            <a:off x="2653084" y="5616301"/>
            <a:ext cx="3357586" cy="109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/>
          <a:srcRect b="12790"/>
          <a:stretch>
            <a:fillRect/>
          </a:stretch>
        </p:blipFill>
        <p:spPr bwMode="auto">
          <a:xfrm>
            <a:off x="2571736" y="928670"/>
            <a:ext cx="1123950" cy="357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4431428" y="1071546"/>
            <a:ext cx="28575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게시판에 글쓰기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수정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삭제</a:t>
            </a:r>
            <a:r>
              <a:rPr lang="en-US" altLang="ko-KR" sz="1050" b="1" dirty="0" smtClean="0"/>
              <a:t> / </a:t>
            </a:r>
            <a:r>
              <a:rPr lang="ko-KR" altLang="en-US" sz="1050" b="1" dirty="0" smtClean="0"/>
              <a:t>예약 등록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예약 수정 등의 처리 후 알림 메시지 출력 후 페이지 </a:t>
            </a:r>
            <a:r>
              <a:rPr lang="ko-KR" altLang="en-US" sz="1050" b="1" dirty="0" err="1" smtClean="0"/>
              <a:t>리다이렉트를</a:t>
            </a:r>
            <a:r>
              <a:rPr lang="ko-KR" altLang="en-US" sz="1050" b="1" dirty="0" smtClean="0"/>
              <a:t> 위해 </a:t>
            </a:r>
            <a:r>
              <a:rPr lang="en-US" altLang="ko-KR" sz="1050" b="1" dirty="0" err="1" smtClean="0"/>
              <a:t>jsp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파일을 추가하여 알림 메시지 출력 후 원하는 페이지로 </a:t>
            </a:r>
            <a:r>
              <a:rPr lang="ko-KR" altLang="en-US" sz="1050" b="1" dirty="0" err="1" smtClean="0"/>
              <a:t>리다이렉트</a:t>
            </a:r>
            <a:r>
              <a:rPr lang="ko-KR" altLang="en-US" sz="1050" b="1" dirty="0" smtClean="0"/>
              <a:t> 하도록 구현</a:t>
            </a:r>
            <a:endParaRPr lang="en-US" altLang="ko-KR" sz="105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643042" y="2438393"/>
            <a:ext cx="271464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rgbClr val="FF0000"/>
                </a:solidFill>
              </a:rPr>
              <a:t>리다이렉트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alert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메시지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String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 저장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flipH="1">
            <a:off x="1752580" y="2768306"/>
            <a:ext cx="2143140" cy="257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H="1">
            <a:off x="4548186" y="3054057"/>
            <a:ext cx="2738457" cy="257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H="1">
            <a:off x="1795828" y="4635219"/>
            <a:ext cx="2428892" cy="257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flipH="1">
            <a:off x="5020062" y="4920971"/>
            <a:ext cx="1990739" cy="257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14810" y="3367087"/>
            <a:ext cx="314327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rgbClr val="FF0000"/>
                </a:solidFill>
              </a:rPr>
              <a:t>리다이렉트에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전달 필요한 값은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GET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 형태로 전달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8780" y="723592"/>
            <a:ext cx="9001156" cy="6062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4" name="TextBox 3"/>
            <p:cNvSpPr txBox="1"/>
            <p:nvPr/>
          </p:nvSpPr>
          <p:spPr>
            <a:xfrm>
              <a:off x="179512" y="-29"/>
              <a:ext cx="4107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메인 페이지</a:t>
              </a:r>
              <a:endParaRPr lang="ko-KR" altLang="en-US" sz="2800" dirty="0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14282" y="785794"/>
            <a:ext cx="614366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 smtClean="0"/>
              <a:t>○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이용신청</a:t>
            </a:r>
            <a:endParaRPr lang="en-US" altLang="ko-KR" sz="1200" b="1" dirty="0" smtClean="0"/>
          </a:p>
          <a:p>
            <a:pPr marL="228600" indent="-228600">
              <a:lnSpc>
                <a:spcPct val="150000"/>
              </a:lnSpc>
              <a:buFontTx/>
              <a:buChar char="-"/>
            </a:pPr>
            <a:r>
              <a:rPr lang="ko-KR" altLang="en-US" sz="1050" dirty="0" smtClean="0"/>
              <a:t>사용자의 시스템 이용을 위해 이용신청 기능 구현</a:t>
            </a:r>
            <a:endParaRPr lang="en-US" altLang="ko-KR" sz="1050" dirty="0" smtClean="0"/>
          </a:p>
          <a:p>
            <a:pPr marL="228600" indent="-228600">
              <a:lnSpc>
                <a:spcPct val="150000"/>
              </a:lnSpc>
              <a:buFontTx/>
              <a:buChar char="-"/>
            </a:pPr>
            <a:r>
              <a:rPr lang="ko-KR" altLang="en-US" sz="1050" dirty="0" smtClean="0"/>
              <a:t>이용신청 팝업을 통해 계정 신청 처리</a:t>
            </a:r>
            <a:endParaRPr lang="en-US" altLang="ko-KR" sz="105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1571612"/>
            <a:ext cx="13049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071678"/>
            <a:ext cx="2193390" cy="3881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285852" y="1810068"/>
            <a:ext cx="113685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클릭 시 팝업 뜸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7157" y="1714488"/>
            <a:ext cx="785818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42975" y="2000240"/>
            <a:ext cx="657250" cy="18098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1357298"/>
            <a:ext cx="228601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8992" y="1214422"/>
            <a:ext cx="161224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1357290" y="2428868"/>
            <a:ext cx="1428760" cy="500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2786050" y="1928802"/>
            <a:ext cx="1071570" cy="71438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28992" y="785794"/>
            <a:ext cx="492922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부서 선택 메뉴는 </a:t>
            </a:r>
            <a:r>
              <a:rPr lang="en-US" altLang="ko-KR" sz="1050" b="1" dirty="0" smtClean="0"/>
              <a:t>AJAX</a:t>
            </a:r>
            <a:r>
              <a:rPr lang="ko-KR" altLang="en-US" sz="1050" b="1" dirty="0" smtClean="0"/>
              <a:t>를 통해 </a:t>
            </a:r>
            <a:r>
              <a:rPr lang="en-US" altLang="ko-KR" sz="1050" b="1" dirty="0" smtClean="0"/>
              <a:t>DB</a:t>
            </a:r>
            <a:r>
              <a:rPr lang="ko-KR" altLang="en-US" sz="1050" b="1" dirty="0" smtClean="0"/>
              <a:t>의 데이터를 로드하여 트리 구조로 나타내도록 구현 하였으며 </a:t>
            </a:r>
            <a:r>
              <a:rPr lang="en-US" altLang="ko-KR" sz="1050" b="1" dirty="0" smtClean="0"/>
              <a:t>DB</a:t>
            </a:r>
            <a:r>
              <a:rPr lang="ko-KR" altLang="en-US" sz="1050" b="1" dirty="0" smtClean="0"/>
              <a:t>의 부서 테이블은 임의로 부서 값들 입력</a:t>
            </a:r>
            <a:endParaRPr lang="ko-KR" altLang="en-US" sz="1050" b="1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43306" y="2857496"/>
            <a:ext cx="3214710" cy="227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86380" y="3920847"/>
            <a:ext cx="3609771" cy="26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3714776" y="5786454"/>
            <a:ext cx="464343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(1). “+” </a:t>
            </a:r>
            <a:r>
              <a:rPr lang="ko-KR" altLang="en-US" sz="1050" b="1" dirty="0" smtClean="0"/>
              <a:t>버튼을 클릭 시 각 </a:t>
            </a:r>
            <a:r>
              <a:rPr lang="en-US" altLang="ko-KR" sz="1050" b="1" dirty="0" smtClean="0"/>
              <a:t>DEPTH</a:t>
            </a:r>
            <a:r>
              <a:rPr lang="ko-KR" altLang="en-US" sz="1050" b="1" dirty="0" smtClean="0"/>
              <a:t>별 목록을 </a:t>
            </a:r>
            <a:r>
              <a:rPr lang="en-US" altLang="ko-KR" sz="1050" b="1" dirty="0" smtClean="0"/>
              <a:t>AJAX</a:t>
            </a:r>
            <a:r>
              <a:rPr lang="ko-KR" altLang="en-US" sz="1050" b="1" dirty="0" smtClean="0"/>
              <a:t>를 통해 </a:t>
            </a:r>
            <a:r>
              <a:rPr lang="en-US" altLang="ko-KR" sz="1050" b="1" dirty="0" smtClean="0"/>
              <a:t>JSON </a:t>
            </a:r>
            <a:r>
              <a:rPr lang="ko-KR" altLang="en-US" sz="1050" b="1" dirty="0" smtClean="0"/>
              <a:t>형태의 데이터로 </a:t>
            </a:r>
            <a:r>
              <a:rPr lang="ko-KR" altLang="en-US" sz="1050" b="1" dirty="0" err="1" smtClean="0"/>
              <a:t>로드하여</a:t>
            </a:r>
            <a:r>
              <a:rPr lang="ko-KR" altLang="en-US" sz="1050" b="1" dirty="0" smtClean="0"/>
              <a:t> 테이블 내부의 </a:t>
            </a:r>
            <a:r>
              <a:rPr lang="en-US" altLang="ko-KR" sz="1050" b="1" dirty="0" smtClean="0"/>
              <a:t>TR </a:t>
            </a:r>
            <a:r>
              <a:rPr lang="ko-KR" altLang="en-US" sz="1050" b="1" dirty="0" smtClean="0"/>
              <a:t>태그를 추가하고 </a:t>
            </a:r>
            <a:r>
              <a:rPr lang="en-US" altLang="ko-KR" sz="1050" b="1" dirty="0" smtClean="0"/>
              <a:t>“–” </a:t>
            </a:r>
            <a:r>
              <a:rPr lang="ko-KR" altLang="en-US" sz="1050" b="1" dirty="0" smtClean="0"/>
              <a:t>버튼 클릭 시 추가된 </a:t>
            </a:r>
            <a:r>
              <a:rPr lang="en-US" altLang="ko-KR" sz="1050" b="1" dirty="0" smtClean="0"/>
              <a:t>TR </a:t>
            </a:r>
            <a:r>
              <a:rPr lang="ko-KR" altLang="en-US" sz="1050" b="1" dirty="0" smtClean="0"/>
              <a:t>태그를 제거하는 형식으로 구현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(2). </a:t>
            </a:r>
            <a:r>
              <a:rPr lang="ko-KR" altLang="en-US" sz="1050" b="1" dirty="0" smtClean="0"/>
              <a:t>동적인 형태의 부서 선택 트리 구현</a:t>
            </a:r>
            <a:endParaRPr lang="ko-KR" altLang="en-US" sz="1050" b="1" dirty="0"/>
          </a:p>
        </p:txBody>
      </p:sp>
      <p:sp>
        <p:nvSpPr>
          <p:cNvPr id="19" name="직사각형 18"/>
          <p:cNvSpPr/>
          <p:nvPr/>
        </p:nvSpPr>
        <p:spPr>
          <a:xfrm>
            <a:off x="3786182" y="3071810"/>
            <a:ext cx="2714644" cy="500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endCxn id="19" idx="0"/>
          </p:cNvCxnSpPr>
          <p:nvPr/>
        </p:nvCxnSpPr>
        <p:spPr>
          <a:xfrm rot="5400000">
            <a:off x="5000628" y="2500306"/>
            <a:ext cx="714380" cy="42862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357818" y="1357298"/>
            <a:ext cx="2286016" cy="15716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000364" y="714356"/>
            <a:ext cx="6000792" cy="6000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780" y="714356"/>
            <a:ext cx="2768708" cy="60007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14481"/>
            <a:ext cx="2521894" cy="29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42844" y="785794"/>
            <a:ext cx="2571736" cy="5715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특정 단계의 부서 </a:t>
            </a:r>
            <a:r>
              <a:rPr lang="en-US" altLang="ko-KR" sz="1050" b="1" dirty="0" smtClean="0"/>
              <a:t>DEPTH</a:t>
            </a:r>
            <a:r>
              <a:rPr lang="ko-KR" altLang="en-US" sz="1050" b="1" dirty="0" smtClean="0"/>
              <a:t>부터 선택이 가능하며 부서를 선택 시 신청 폼에 부서 데이터가 입력됨</a:t>
            </a:r>
            <a:endParaRPr lang="ko-KR" altLang="en-US" sz="105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1419235"/>
            <a:ext cx="2714644" cy="198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1347797"/>
            <a:ext cx="3003620" cy="208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143240" y="780217"/>
            <a:ext cx="5715040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신청 폼에 아이디 입력 후 중복 확인 시 아이디 중복 체크 결과를 알려주는 팝업이 뜨며 아이디 중복 체크 과정에서 이용신청 테이블 및 사용자 테이블에서 입력된 아이디를 조회하여 중복여부를 확인 가능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아이디 중복 체크 여부가 </a:t>
            </a:r>
            <a:r>
              <a:rPr lang="en-US" altLang="ko-KR" sz="1050" b="1" dirty="0" smtClean="0"/>
              <a:t>N </a:t>
            </a:r>
            <a:r>
              <a:rPr lang="ko-KR" altLang="en-US" sz="1050" b="1" dirty="0" smtClean="0"/>
              <a:t>상태이어야 이용신청 가능 하도록 구현</a:t>
            </a:r>
            <a:endParaRPr lang="ko-KR" altLang="en-US" sz="1050" b="1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3857628"/>
            <a:ext cx="2162177" cy="2766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286248" y="3643314"/>
            <a:ext cx="364333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신청 폼에 대한 </a:t>
            </a:r>
            <a:r>
              <a:rPr lang="ko-KR" altLang="en-US" sz="1050" b="1" smtClean="0"/>
              <a:t>기본적인 유효성 </a:t>
            </a:r>
            <a:r>
              <a:rPr lang="ko-KR" altLang="en-US" sz="1050" b="1" dirty="0" smtClean="0"/>
              <a:t>검사 후 이용 신청 처리</a:t>
            </a:r>
            <a:endParaRPr lang="ko-KR" altLang="en-US" sz="1050" b="1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4143380"/>
            <a:ext cx="3143272" cy="1070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642910" y="3143248"/>
            <a:ext cx="57150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13" name="TextBox 12"/>
            <p:cNvSpPr txBox="1"/>
            <p:nvPr/>
          </p:nvSpPr>
          <p:spPr>
            <a:xfrm>
              <a:off x="179512" y="-29"/>
              <a:ext cx="4107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메인 페이지</a:t>
              </a:r>
              <a:endParaRPr lang="ko-KR" altLang="en-US" sz="2800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642910" y="4000504"/>
            <a:ext cx="1214446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00100" y="2714620"/>
            <a:ext cx="1675459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</a:rPr>
              <a:t>부서를 선택하여 클릭 시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1622" y="4214818"/>
            <a:ext cx="249299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부서 이름 입력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수동으로는 입력 불가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4500562" y="5357826"/>
            <a:ext cx="4500594" cy="12859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2863" y="5357826"/>
            <a:ext cx="4386261" cy="12859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6664" y="1357298"/>
            <a:ext cx="9001156" cy="3357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-29"/>
            <a:ext cx="446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주요 구성 </a:t>
            </a:r>
            <a:r>
              <a:rPr lang="en-US" altLang="ko-KR" sz="2800" dirty="0" smtClean="0"/>
              <a:t>– </a:t>
            </a:r>
            <a:r>
              <a:rPr lang="ko-KR" altLang="en-US" sz="2800" dirty="0" smtClean="0"/>
              <a:t>기본화면 구성</a:t>
            </a:r>
            <a:endParaRPr lang="en-US" altLang="ko-KR" sz="2800" dirty="0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736"/>
            <a:ext cx="6334383" cy="139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14282" y="785794"/>
            <a:ext cx="6143668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 smtClean="0"/>
              <a:t>○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상단과 하단 좌측 메뉴는 스프링의 </a:t>
            </a:r>
            <a:r>
              <a:rPr lang="en-US" altLang="ko-KR" sz="1200" b="1" dirty="0" smtClean="0"/>
              <a:t>tiles</a:t>
            </a:r>
            <a:r>
              <a:rPr lang="ko-KR" altLang="en-US" sz="1200" b="1" dirty="0" smtClean="0"/>
              <a:t>를 통해 구성</a:t>
            </a:r>
            <a:endParaRPr lang="en-US" altLang="ko-KR" sz="1200" b="1" dirty="0" smtClean="0"/>
          </a:p>
          <a:p>
            <a:pPr marL="228600" indent="-228600">
              <a:lnSpc>
                <a:spcPct val="150000"/>
              </a:lnSpc>
              <a:buFontTx/>
              <a:buChar char="-"/>
            </a:pPr>
            <a:r>
              <a:rPr lang="ko-KR" altLang="en-US" sz="1050" dirty="0" smtClean="0"/>
              <a:t>관리자 메뉴와 사용자 메뉴</a:t>
            </a:r>
            <a:r>
              <a:rPr lang="en-US" altLang="ko-KR" sz="1050" dirty="0" smtClean="0"/>
              <a:t>,</a:t>
            </a:r>
            <a:r>
              <a:rPr lang="ko-KR" altLang="en-US" sz="1050" dirty="0" smtClean="0"/>
              <a:t> 공지사항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자료실에 각각 다른 레이아웃 구성 적용</a:t>
            </a:r>
            <a:endParaRPr lang="en-US" altLang="ko-KR" sz="105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b="10182"/>
          <a:stretch>
            <a:fillRect/>
          </a:stretch>
        </p:blipFill>
        <p:spPr bwMode="auto">
          <a:xfrm>
            <a:off x="214282" y="2500306"/>
            <a:ext cx="6429420" cy="192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1714488"/>
            <a:ext cx="4753081" cy="290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연결선 12"/>
          <p:cNvCxnSpPr/>
          <p:nvPr/>
        </p:nvCxnSpPr>
        <p:spPr>
          <a:xfrm rot="10800000">
            <a:off x="1285852" y="2285992"/>
            <a:ext cx="3143272" cy="785818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10800000">
            <a:off x="1500166" y="3357562"/>
            <a:ext cx="3000396" cy="71438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14282" y="1714488"/>
            <a:ext cx="1643074" cy="928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14282" y="2857496"/>
            <a:ext cx="1643074" cy="15716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 b="64516"/>
          <a:stretch>
            <a:fillRect/>
          </a:stretch>
        </p:blipFill>
        <p:spPr bwMode="auto">
          <a:xfrm>
            <a:off x="71406" y="5429264"/>
            <a:ext cx="4214842" cy="765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2143108" y="5000636"/>
            <a:ext cx="428624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로그인 시 상기 메뉴가 관리자</a:t>
            </a:r>
            <a:r>
              <a:rPr lang="en-US" altLang="ko-KR" sz="1050" b="1" dirty="0" smtClean="0"/>
              <a:t>/</a:t>
            </a:r>
            <a:r>
              <a:rPr lang="ko-KR" altLang="en-US" sz="1050" b="1" dirty="0" smtClean="0"/>
              <a:t>일반 사용자 여부에 다라 다르게 표시</a:t>
            </a:r>
            <a:endParaRPr lang="ko-KR" altLang="en-US" sz="1050" b="1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5500702"/>
            <a:ext cx="4357718" cy="677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1571604" y="5286388"/>
            <a:ext cx="121444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관리자 로그인 시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2198" y="5286388"/>
            <a:ext cx="121444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사용자 로그인 시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28926" y="5429264"/>
            <a:ext cx="1357322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1406" y="5715016"/>
            <a:ext cx="1428760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572396" y="5489016"/>
            <a:ext cx="1357322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572000" y="5786454"/>
            <a:ext cx="1428760" cy="285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5" name="TextBox 4"/>
            <p:cNvSpPr txBox="1"/>
            <p:nvPr/>
          </p:nvSpPr>
          <p:spPr>
            <a:xfrm>
              <a:off x="179512" y="-29"/>
              <a:ext cx="7378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관리자 예약 동작 요약</a:t>
              </a:r>
              <a:endParaRPr lang="ko-KR" altLang="en-US" sz="28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11318" b="24573"/>
          <a:stretch>
            <a:fillRect/>
          </a:stretch>
        </p:blipFill>
        <p:spPr bwMode="auto">
          <a:xfrm>
            <a:off x="71406" y="1018039"/>
            <a:ext cx="3143272" cy="2410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r="8268" b="18863"/>
          <a:stretch>
            <a:fillRect/>
          </a:stretch>
        </p:blipFill>
        <p:spPr bwMode="auto">
          <a:xfrm>
            <a:off x="3428992" y="1044934"/>
            <a:ext cx="2643206" cy="238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r="7980" b="18862"/>
          <a:stretch>
            <a:fillRect/>
          </a:stretch>
        </p:blipFill>
        <p:spPr bwMode="auto">
          <a:xfrm>
            <a:off x="214282" y="3929066"/>
            <a:ext cx="285752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 r="6274" b="10197"/>
          <a:stretch>
            <a:fillRect/>
          </a:stretch>
        </p:blipFill>
        <p:spPr bwMode="auto">
          <a:xfrm>
            <a:off x="6200800" y="1000108"/>
            <a:ext cx="278608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r="13158" b="21040"/>
          <a:stretch>
            <a:fillRect/>
          </a:stretch>
        </p:blipFill>
        <p:spPr bwMode="auto">
          <a:xfrm>
            <a:off x="3428992" y="3929065"/>
            <a:ext cx="2857520" cy="2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3643306" y="727486"/>
            <a:ext cx="214314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2. </a:t>
            </a:r>
            <a:r>
              <a:rPr lang="ko-KR" altLang="en-US" sz="1050" b="1" dirty="0" smtClean="0"/>
              <a:t>예약 제한을 원하는 일자에 </a:t>
            </a:r>
            <a:endParaRPr lang="en-US" altLang="ko-KR" sz="1050" b="1" dirty="0" smtClean="0"/>
          </a:p>
          <a:p>
            <a:pPr marL="228600" indent="-228600"/>
            <a:r>
              <a:rPr lang="ko-KR" altLang="en-US" sz="1050" b="1" dirty="0" smtClean="0"/>
              <a:t>예약 제한 등록</a:t>
            </a:r>
            <a:endParaRPr lang="ko-KR" altLang="en-US" sz="10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415114" y="727486"/>
            <a:ext cx="250033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3. </a:t>
            </a:r>
            <a:r>
              <a:rPr lang="ko-KR" altLang="en-US" sz="1050" b="1" dirty="0" smtClean="0"/>
              <a:t>예약이 제한된 일자는 사용자로 </a:t>
            </a:r>
            <a:endParaRPr lang="en-US" altLang="ko-KR" sz="1050" b="1" dirty="0" smtClean="0"/>
          </a:p>
          <a:p>
            <a:pPr marL="228600" indent="-228600"/>
            <a:r>
              <a:rPr lang="en-US" altLang="ko-KR" sz="1050" b="1" dirty="0" smtClean="0"/>
              <a:t>	</a:t>
            </a:r>
            <a:r>
              <a:rPr lang="ko-KR" altLang="en-US" sz="1050" b="1" dirty="0" smtClean="0"/>
              <a:t>로그인 시 예약이 불가</a:t>
            </a:r>
            <a:endParaRPr lang="ko-KR" altLang="en-US" sz="1050" b="1" dirty="0"/>
          </a:p>
        </p:txBody>
      </p:sp>
      <p:sp>
        <p:nvSpPr>
          <p:cNvPr id="15" name="직사각형 14"/>
          <p:cNvSpPr/>
          <p:nvPr/>
        </p:nvSpPr>
        <p:spPr>
          <a:xfrm>
            <a:off x="7129494" y="3589808"/>
            <a:ext cx="357190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843874" y="2536526"/>
            <a:ext cx="357190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58056" y="3071812"/>
            <a:ext cx="1943100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7531788" y="3566299"/>
            <a:ext cx="1540806" cy="5770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사용자로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로그인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시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제한된 일자 예약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불가로 표시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2370" y="1946734"/>
            <a:ext cx="1540806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예약 제한된 일자 예약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이 불가한 상태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00628" y="2571744"/>
            <a:ext cx="357190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86380" y="1928802"/>
            <a:ext cx="785818" cy="50186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23" name="직선 연결선 22"/>
          <p:cNvCxnSpPr/>
          <p:nvPr/>
        </p:nvCxnSpPr>
        <p:spPr>
          <a:xfrm flipV="1">
            <a:off x="5214942" y="2357430"/>
            <a:ext cx="357190" cy="21431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7272370" y="3286124"/>
            <a:ext cx="1000132" cy="28575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00232" y="4572008"/>
            <a:ext cx="1066802" cy="60495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1830461" y="5438229"/>
            <a:ext cx="384085" cy="1339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rot="5400000" flipH="1" flipV="1">
            <a:off x="2071670" y="5072074"/>
            <a:ext cx="357190" cy="35719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072066" y="5456159"/>
            <a:ext cx="384085" cy="205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42910" y="3532274"/>
            <a:ext cx="500066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4. </a:t>
            </a:r>
            <a:r>
              <a:rPr lang="ko-KR" altLang="en-US" sz="1050" b="1" dirty="0" smtClean="0"/>
              <a:t>예약 제한을 해제하여 다시 해당 일자에 대한 예약을 진행 할 수 있음</a:t>
            </a:r>
            <a:endParaRPr lang="ko-KR" altLang="en-US" sz="1050" b="1" dirty="0"/>
          </a:p>
        </p:txBody>
      </p:sp>
      <p:sp>
        <p:nvSpPr>
          <p:cNvPr id="38" name="직사각형 37"/>
          <p:cNvSpPr/>
          <p:nvPr/>
        </p:nvSpPr>
        <p:spPr>
          <a:xfrm>
            <a:off x="2294949" y="4813217"/>
            <a:ext cx="562539" cy="187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2857488" y="4929198"/>
            <a:ext cx="2214578" cy="64294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929190" y="4643446"/>
            <a:ext cx="1143000" cy="685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714348" y="727486"/>
            <a:ext cx="214314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b="1" dirty="0" smtClean="0"/>
              <a:t>관리자 로그인 시 예약 페이지로 이동</a:t>
            </a:r>
            <a:endParaRPr lang="ko-KR" altLang="en-US" sz="105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4815" r="7407"/>
          <a:stretch>
            <a:fillRect/>
          </a:stretch>
        </p:blipFill>
        <p:spPr bwMode="auto">
          <a:xfrm>
            <a:off x="357158" y="1285860"/>
            <a:ext cx="3500462" cy="3666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03160" y="1126174"/>
            <a:ext cx="4897996" cy="373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그룹 5"/>
          <p:cNvGrpSpPr/>
          <p:nvPr/>
        </p:nvGrpSpPr>
        <p:grpSpPr>
          <a:xfrm>
            <a:off x="0" y="-29"/>
            <a:ext cx="9144000" cy="620717"/>
            <a:chOff x="0" y="-29"/>
            <a:chExt cx="9144000" cy="620717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-29"/>
              <a:ext cx="7378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주요 구성 </a:t>
              </a:r>
              <a:r>
                <a:rPr lang="en-US" altLang="ko-KR" sz="2800" dirty="0" smtClean="0"/>
                <a:t>– </a:t>
              </a:r>
              <a:r>
                <a:rPr lang="ko-KR" altLang="en-US" sz="2800" dirty="0" smtClean="0"/>
                <a:t>관리자 </a:t>
              </a:r>
              <a:r>
                <a:rPr lang="en-US" altLang="ko-KR" sz="2800" dirty="0" smtClean="0"/>
                <a:t>&gt;</a:t>
              </a:r>
              <a:r>
                <a:rPr lang="ko-KR" altLang="en-US" sz="2800" dirty="0" smtClean="0"/>
                <a:t> 관리자 예약 동작 요약</a:t>
              </a:r>
              <a:endParaRPr lang="ko-KR" altLang="en-US" sz="2800" dirty="0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0" y="620688"/>
              <a:ext cx="9144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85720" y="727486"/>
            <a:ext cx="342902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5. </a:t>
            </a:r>
            <a:r>
              <a:rPr lang="ko-KR" altLang="en-US" sz="1050" b="1" dirty="0" smtClean="0"/>
              <a:t>예약을 원하는 일자를 선택 </a:t>
            </a:r>
            <a:endParaRPr lang="en-US" altLang="ko-KR" sz="1050" b="1" dirty="0" smtClean="0"/>
          </a:p>
          <a:p>
            <a:pPr marL="228600" indent="-228600"/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일자 예약 클릭 시 예약 일자 입력 폼에 값이 입력 됨</a:t>
            </a:r>
            <a:r>
              <a:rPr lang="en-US" altLang="ko-KR" sz="1050" b="1" dirty="0" smtClean="0"/>
              <a:t>)</a:t>
            </a:r>
            <a:endParaRPr lang="ko-KR" altLang="en-US" sz="10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14810" y="4357694"/>
            <a:ext cx="204094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</a:rPr>
              <a:t>클릭 시 사용자 리스트 팝업 뜸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00167" y="3357562"/>
            <a:ext cx="357190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rot="5400000">
            <a:off x="1285852" y="3714752"/>
            <a:ext cx="500066" cy="21431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258420" y="4071942"/>
            <a:ext cx="428628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29124" y="4143380"/>
            <a:ext cx="1143008" cy="142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5000628" y="2428868"/>
            <a:ext cx="2286016" cy="171451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00562" y="727486"/>
            <a:ext cx="3429024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050" b="1" dirty="0" smtClean="0"/>
              <a:t>6. </a:t>
            </a:r>
            <a:r>
              <a:rPr lang="ko-KR" altLang="en-US" sz="1050" b="1" dirty="0" smtClean="0"/>
              <a:t>예약 일자 선택 후 예약자 입력 폼 클릭 시 예약자를 선택 할 수 있는 팝업이 뜸</a:t>
            </a:r>
            <a:endParaRPr lang="ko-KR" altLang="en-US" sz="1050" b="1" dirty="0"/>
          </a:p>
        </p:txBody>
      </p:sp>
      <p:sp>
        <p:nvSpPr>
          <p:cNvPr id="19" name="직사각형 18"/>
          <p:cNvSpPr/>
          <p:nvPr/>
        </p:nvSpPr>
        <p:spPr>
          <a:xfrm>
            <a:off x="7215206" y="1928802"/>
            <a:ext cx="642942" cy="500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4106</Words>
  <Application>Microsoft Office PowerPoint</Application>
  <PresentationFormat>화면 슬라이드 쇼(4:3)</PresentationFormat>
  <Paragraphs>429</Paragraphs>
  <Slides>45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lee</cp:lastModifiedBy>
  <cp:revision>256</cp:revision>
  <dcterms:created xsi:type="dcterms:W3CDTF">2006-10-05T04:04:58Z</dcterms:created>
  <dcterms:modified xsi:type="dcterms:W3CDTF">2018-09-09T22:04:51Z</dcterms:modified>
</cp:coreProperties>
</file>